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2"/>
    <p:restoredTop sz="94696"/>
  </p:normalViewPr>
  <p:slideViewPr>
    <p:cSldViewPr snapToGrid="0" snapToObjects="1">
      <p:cViewPr varScale="1">
        <p:scale>
          <a:sx n="110" d="100"/>
          <a:sy n="110" d="100"/>
        </p:scale>
        <p:origin x="5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86DA90-72C5-AB4C-8E11-53F1C283D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F6E6FE5-B422-0443-B393-F66F37C39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F5E02A-D941-A14C-93A9-28177B9E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0CFB-572C-B64E-8310-71588DC68D5B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98B564E-C835-C046-806A-0B40C299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C5AB0F-7CCA-5D4F-8BC5-639A6CF14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B29C-03D8-EE48-A4B8-B64638000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4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C79A55-49BC-C84B-8749-9FFDC957B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F244FFB-85CD-E24C-893F-39C8B2371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113C05-CAA3-C146-BF5B-D4DEB0D08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0CFB-572C-B64E-8310-71588DC68D5B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31C588-4AD4-9F49-9870-69A3E3A24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DB354C-136D-8C4C-BB0E-59E65B8B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B29C-03D8-EE48-A4B8-B64638000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0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7E0580A-E39F-C54F-BCFA-09B78BE973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2011F40-04BD-2D41-BD4A-A4AAF1718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2A7CC2-EF9E-B74D-BA05-03E4E17B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0CFB-572C-B64E-8310-71588DC68D5B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A2F1D7-8D6C-C74D-8CE4-C7AF81F1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084598-0340-0A4F-A46A-A83F87BA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B29C-03D8-EE48-A4B8-B64638000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7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59BEF6-E7F5-DF46-B45E-D74FB5BC9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F3B632-C0B9-834C-ACC2-1A82FFD2C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31E732-9B4D-DF4E-9C49-7299DEDA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0CFB-572C-B64E-8310-71588DC68D5B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00DF44-05F7-6142-8AE5-DB277335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A9AC43-3235-8D43-AE02-F9E6EE3C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B29C-03D8-EE48-A4B8-B64638000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36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EAC32B-FB74-BB49-993D-B4EF7BBB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B2F639-1DB3-7F48-8349-4FC4CB860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6E5A97-A0AF-0946-B124-94D9063B9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0CFB-572C-B64E-8310-71588DC68D5B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8E99C1-ACE7-B747-9B81-B4D9F724C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9AB520-2533-CF4C-8FA8-3E6BCB6BB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B29C-03D8-EE48-A4B8-B64638000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51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5779B5-39DD-904E-A771-3D770D7F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26C2A3-02D5-0E4D-B33F-A0A000EB7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ACEE6C3-B814-7846-A77B-FB8075F4D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DDB6C9A-2399-9A4F-A0E1-4335BFB0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0CFB-572C-B64E-8310-71588DC68D5B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FEC2EAD-7953-234B-A476-301335214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CB73019-2A0C-CD40-AF8C-5726CBEB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B29C-03D8-EE48-A4B8-B64638000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88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21D791-9230-1E4D-A4BD-D1777609C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184EAA3-EF0C-F34E-A5E9-E837DA8A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8918E0F-6FF1-8B4E-8B9B-27885C709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3226EC0-1FE5-9F4B-A3FE-66B4BFC2E2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AFED788-747D-374C-9046-50549C78A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4D8A0FC-4DB0-714C-A003-3845BC821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0CFB-572C-B64E-8310-71588DC68D5B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6FC1737-E079-7648-8D92-A75A09C90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CD60322-93ED-1545-B5A9-6F24219AD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B29C-03D8-EE48-A4B8-B64638000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28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5A288E-1A0C-494F-BA12-1FFA078DA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9F12AD0-000D-AE4E-8D6F-A14C0CF26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0CFB-572C-B64E-8310-71588DC68D5B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B953DF5-032E-0549-B3C0-6E91FA38B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C814CFF-0830-C34E-A3E1-9FA794973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B29C-03D8-EE48-A4B8-B64638000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05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7D9B6DA-CC60-FC47-8716-C55491BB9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0CFB-572C-B64E-8310-71588DC68D5B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CC0C2C8-FD06-1349-893D-544721A0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88D22B2-26A3-2947-85EE-D31E13DD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B29C-03D8-EE48-A4B8-B64638000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6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0B3DBF-D7C5-204C-B59D-75844C10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35AD1B-4F14-CF41-B688-C47615963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B97B779-5059-5848-A782-56C9AD4A0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2F4C01D-6D2A-874A-BF76-604A8B765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0CFB-572C-B64E-8310-71588DC68D5B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C7BC2AB-D7A2-6541-B941-3050264E0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8BE01D6-5A0E-4C41-8CE6-D5ECCC079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B29C-03D8-EE48-A4B8-B64638000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67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B8C2A3-18C5-C04D-8716-C6C4888C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FC87F8C-07AC-8F44-844D-3D3EC7F14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308870F-06BA-504F-93A5-9C72C1CD1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01A9A7B-E3BD-9446-AF6A-1DD8D37F6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0CFB-572C-B64E-8310-71588DC68D5B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7F63EB6-05BE-754A-9BA3-A95755B75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DE1F06A-BEAD-FA41-81B0-7038D3BD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B29C-03D8-EE48-A4B8-B64638000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0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9629A7-EEAE-114C-831A-9CBFBD253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9D62E65-95C9-B44D-8C5F-DB37BFA34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F676E8-2461-874E-AA7D-B8171BF947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00CFB-572C-B64E-8310-71588DC68D5B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BB8C60-D4E6-C142-88AA-F25C86236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21B6D2-226A-3848-8A7B-E36B2A3CA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7B29C-03D8-EE48-A4B8-B64638000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37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19BADA-14E0-0842-B484-9C23F552FF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 правилах работы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с бланками экзаменационных работ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73564A6-D968-6447-8ECA-DB450144DB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ЕГЭ-2021</a:t>
            </a:r>
          </a:p>
        </p:txBody>
      </p:sp>
    </p:spTree>
    <p:extLst>
      <p:ext uri="{BB962C8B-B14F-4D97-AF65-F5344CB8AC3E}">
        <p14:creationId xmlns:p14="http://schemas.microsoft.com/office/powerpoint/2010/main" val="2595629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2497B0-C0EB-064C-AC54-44BD306E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Бланк ответов № 2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97AEF38C-F238-5248-8964-3EDC7CEF5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682" y="1690688"/>
            <a:ext cx="6883400" cy="199390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9CF47ED-BBED-2B4C-A679-933195EAA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82" y="3924877"/>
            <a:ext cx="6807200" cy="19177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9789379-0AC8-4748-9A4B-AA6C7E0B724B}"/>
              </a:ext>
            </a:extLst>
          </p:cNvPr>
          <p:cNvSpPr/>
          <p:nvPr/>
        </p:nvSpPr>
        <p:spPr>
          <a:xfrm>
            <a:off x="7721600" y="1690688"/>
            <a:ext cx="3852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1" u="none" strike="noStrike" dirty="0">
                <a:solidFill>
                  <a:srgbClr val="0A1620"/>
                </a:solidFill>
                <a:effectLst/>
                <a:latin typeface="Roboto" panose="02000000000000000000" pitchFamily="2" charset="0"/>
              </a:rPr>
              <a:t>В красном поле автоматически </a:t>
            </a:r>
          </a:p>
          <a:p>
            <a:r>
              <a:rPr lang="ru-RU" i="1" dirty="0" err="1">
                <a:solidFill>
                  <a:srgbClr val="0A1620"/>
                </a:solidFill>
                <a:latin typeface="Roboto" panose="02000000000000000000" pitchFamily="2" charset="0"/>
              </a:rPr>
              <a:t>в</a:t>
            </a:r>
            <a:r>
              <a:rPr lang="ru-RU" b="0" i="1" u="none" strike="noStrike" dirty="0" err="1">
                <a:solidFill>
                  <a:srgbClr val="0A1620"/>
                </a:solidFill>
                <a:effectLst/>
                <a:latin typeface="Roboto" panose="02000000000000000000" pitchFamily="2" charset="0"/>
              </a:rPr>
              <a:t>печатается</a:t>
            </a:r>
            <a:r>
              <a:rPr lang="ru-RU" b="0" i="1" u="none" strike="noStrike" dirty="0">
                <a:solidFill>
                  <a:srgbClr val="0A1620"/>
                </a:solidFill>
                <a:effectLst/>
                <a:latin typeface="Roboto" panose="02000000000000000000" pitchFamily="2" charset="0"/>
              </a:rPr>
              <a:t> штрих-код 2 листа.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B0A4844-A01E-3044-9A85-9C218EC71FE4}"/>
              </a:ext>
            </a:extLst>
          </p:cNvPr>
          <p:cNvSpPr txBox="1"/>
          <p:nvPr/>
        </p:nvSpPr>
        <p:spPr>
          <a:xfrm>
            <a:off x="7810501" y="4059316"/>
            <a:ext cx="398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На втором листе это поле заполнит организатор, когда выдаст вам дополнительный бланк. </a:t>
            </a:r>
          </a:p>
          <a:p>
            <a:r>
              <a:rPr lang="ru-RU" i="1" dirty="0"/>
              <a:t>Если не выдаст, поле останется пустым.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07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D5B33C-860D-B540-9CA5-976E3A29F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Дополнительный бланк ответов № 2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4A413E6-98A8-5443-88CF-5700B248C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950" y="1690688"/>
            <a:ext cx="6870700" cy="200660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E7341BD-E4AC-124F-BB47-1CE1D642506B}"/>
              </a:ext>
            </a:extLst>
          </p:cNvPr>
          <p:cNvSpPr/>
          <p:nvPr/>
        </p:nvSpPr>
        <p:spPr>
          <a:xfrm>
            <a:off x="7956550" y="1804988"/>
            <a:ext cx="3676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A1620"/>
                </a:solidFill>
                <a:latin typeface="Roboto" panose="02000000000000000000" pitchFamily="2" charset="0"/>
              </a:rPr>
              <a:t>К</a:t>
            </a:r>
            <a:r>
              <a:rPr lang="ru-RU" b="0" i="1" u="none" strike="noStrike" dirty="0">
                <a:solidFill>
                  <a:srgbClr val="0A1620"/>
                </a:solidFill>
                <a:effectLst/>
                <a:latin typeface="Roboto" panose="02000000000000000000" pitchFamily="2" charset="0"/>
              </a:rPr>
              <a:t>од и название предмета </a:t>
            </a:r>
          </a:p>
          <a:p>
            <a:r>
              <a:rPr lang="ru-RU" b="0" i="1" u="none" strike="noStrike" dirty="0">
                <a:solidFill>
                  <a:srgbClr val="0A1620"/>
                </a:solidFill>
                <a:effectLst/>
                <a:latin typeface="Roboto" panose="02000000000000000000" pitchFamily="2" charset="0"/>
              </a:rPr>
              <a:t>заполнить самостоятельно, переписать из Бланка регистрации.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F3A6DF0-4661-7341-A5B3-70692DA59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4051301"/>
            <a:ext cx="6781800" cy="1943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2D02E9-EC9C-A147-ACDF-4EA4AEF0DC0D}"/>
              </a:ext>
            </a:extLst>
          </p:cNvPr>
          <p:cNvSpPr txBox="1"/>
          <p:nvPr/>
        </p:nvSpPr>
        <p:spPr>
          <a:xfrm>
            <a:off x="7848601" y="4051301"/>
            <a:ext cx="350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Эти поля заполняет организатор. </a:t>
            </a:r>
          </a:p>
          <a:p>
            <a:r>
              <a:rPr lang="ru-RU" i="1" dirty="0"/>
              <a:t>В длинном поле будет «ссылка» на ваш следующий бланк, </a:t>
            </a:r>
          </a:p>
          <a:p>
            <a:r>
              <a:rPr lang="ru-RU" i="1" dirty="0"/>
              <a:t>если он пригодится. </a:t>
            </a:r>
          </a:p>
          <a:p>
            <a:r>
              <a:rPr lang="ru-RU" i="1" dirty="0"/>
              <a:t>Листы нумеруются начиная с третьего.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652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D0AEBD-67E2-1946-9C93-7E9B8B918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Бланк ответов № 2 и ДБО № 2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2E5C5A-E0D8-FB40-80FA-4C3892D77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1825"/>
            <a:ext cx="10515600" cy="4351338"/>
          </a:xfrm>
        </p:spPr>
        <p:txBody>
          <a:bodyPr/>
          <a:lstStyle/>
          <a:p>
            <a:r>
              <a:rPr lang="ru-RU" dirty="0"/>
              <a:t>С обратной стороны бланка НЕ писать. </a:t>
            </a:r>
          </a:p>
          <a:p>
            <a:r>
              <a:rPr lang="ru-RU" dirty="0"/>
              <a:t>Заполнять бланки полностью. </a:t>
            </a:r>
          </a:p>
          <a:p>
            <a:r>
              <a:rPr lang="ru-RU" dirty="0"/>
              <a:t>Избегать посторонней информации на бланке. </a:t>
            </a:r>
          </a:p>
        </p:txBody>
      </p:sp>
    </p:spTree>
    <p:extLst>
      <p:ext uri="{BB962C8B-B14F-4D97-AF65-F5344CB8AC3E}">
        <p14:creationId xmlns:p14="http://schemas.microsoft.com/office/powerpoint/2010/main" val="2656335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2AD562B-E53B-7142-9E0F-F99086EC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C212856-CCFF-2A46-AFF7-2EEED662D3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9100" y="341468"/>
            <a:ext cx="6865372" cy="4090832"/>
          </a:xfr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61E78943-7C02-F846-AA55-CFF2E8D05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00372" y="2252662"/>
            <a:ext cx="4488428" cy="4359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+mj-lt"/>
              </a:rPr>
              <a:t>Регистрационный бланк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+mj-lt"/>
              </a:rPr>
              <a:t>Регистрационный бланк устного экзамена 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+mj-lt"/>
              </a:rPr>
              <a:t>Бланк ответов №1. 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+mj-lt"/>
              </a:rPr>
              <a:t>Бланк ответов №2, лист 1 и лист 2.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+mj-lt"/>
              </a:rPr>
              <a:t>Дополнительный бланк ответов №2.</a:t>
            </a:r>
          </a:p>
          <a:p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982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DC2133-A8FB-4246-A452-F3D053A1D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349"/>
            <a:ext cx="10515600" cy="841375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Бланк регистрации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44C55C86-1F30-A94A-8932-195E0643B8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5088" y="1101724"/>
            <a:ext cx="7146472" cy="211206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A6301094-4318-044D-B899-1484CFB9A8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29321" y="3428999"/>
            <a:ext cx="7424479" cy="2149190"/>
          </a:xfrm>
          <a:ln>
            <a:solidFill>
              <a:schemeClr val="tx1"/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3F1B50B-52F6-264B-9F7B-92326E50633C}"/>
              </a:ext>
            </a:extLst>
          </p:cNvPr>
          <p:cNvSpPr/>
          <p:nvPr/>
        </p:nvSpPr>
        <p:spPr>
          <a:xfrm>
            <a:off x="5549900" y="595132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0A1620"/>
                </a:solidFill>
                <a:latin typeface="Roboto" panose="02000000000000000000" pitchFamily="2" charset="0"/>
              </a:rPr>
              <a:t>В</a:t>
            </a:r>
            <a:r>
              <a:rPr lang="ru-RU" b="0" i="1" u="none" strike="noStrike" dirty="0">
                <a:solidFill>
                  <a:srgbClr val="0A1620"/>
                </a:solidFill>
                <a:effectLst/>
                <a:latin typeface="Roboto" panose="02000000000000000000" pitchFamily="2" charset="0"/>
              </a:rPr>
              <a:t>се серые поля заполнятся автоматически при печати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149047-7F9B-C34A-8BE1-1570B5A7CB1A}"/>
              </a:ext>
            </a:extLst>
          </p:cNvPr>
          <p:cNvSpPr txBox="1"/>
          <p:nvPr/>
        </p:nvSpPr>
        <p:spPr>
          <a:xfrm>
            <a:off x="495088" y="3644215"/>
            <a:ext cx="283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0A1620"/>
                </a:solidFill>
                <a:latin typeface="Roboto" panose="02000000000000000000" pitchFamily="2" charset="0"/>
              </a:rPr>
              <a:t>Уникальные штрих-коды</a:t>
            </a:r>
          </a:p>
        </p:txBody>
      </p:sp>
    </p:spTree>
    <p:extLst>
      <p:ext uri="{BB962C8B-B14F-4D97-AF65-F5344CB8AC3E}">
        <p14:creationId xmlns:p14="http://schemas.microsoft.com/office/powerpoint/2010/main" val="287447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AAF0C5EB-820E-DC45-95CE-1771DE1ED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365124"/>
            <a:ext cx="9102148" cy="2644775"/>
          </a:xfrm>
          <a:ln w="127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3C8702C-4E85-AF4B-9C35-059744B411AE}"/>
              </a:ext>
            </a:extLst>
          </p:cNvPr>
          <p:cNvSpPr txBox="1"/>
          <p:nvPr/>
        </p:nvSpPr>
        <p:spPr>
          <a:xfrm>
            <a:off x="7048500" y="3059668"/>
            <a:ext cx="478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Эти поля нужно заполнить самостоятельно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D8EEBA7-3D45-3248-A105-BCE9F1424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3478771"/>
            <a:ext cx="9102148" cy="27628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8E10DE-36CE-F347-B5F8-11BCCBE1F358}"/>
              </a:ext>
            </a:extLst>
          </p:cNvPr>
          <p:cNvSpPr txBox="1"/>
          <p:nvPr/>
        </p:nvSpPr>
        <p:spPr>
          <a:xfrm>
            <a:off x="9931359" y="5595289"/>
            <a:ext cx="1560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Резерв-1 </a:t>
            </a:r>
          </a:p>
          <a:p>
            <a:r>
              <a:rPr lang="ru-RU" i="1" dirty="0"/>
              <a:t>не заполнять</a:t>
            </a:r>
          </a:p>
        </p:txBody>
      </p:sp>
    </p:spTree>
    <p:extLst>
      <p:ext uri="{BB962C8B-B14F-4D97-AF65-F5344CB8AC3E}">
        <p14:creationId xmlns:p14="http://schemas.microsoft.com/office/powerpoint/2010/main" val="3173568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DCDAF8E-572E-8F4D-BBF2-1C10CF7F7A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9399" y="342900"/>
            <a:ext cx="8529255" cy="28067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8B8912-B5E8-0B4F-A858-8DF7A366F152}"/>
              </a:ext>
            </a:extLst>
          </p:cNvPr>
          <p:cNvSpPr txBox="1"/>
          <p:nvPr/>
        </p:nvSpPr>
        <p:spPr>
          <a:xfrm>
            <a:off x="8830181" y="381000"/>
            <a:ext cx="33618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i="1" dirty="0"/>
              <a:t>Вносите данные паспорта или </a:t>
            </a:r>
          </a:p>
          <a:p>
            <a:pPr algn="r"/>
            <a:r>
              <a:rPr lang="ru-RU" i="1" dirty="0"/>
              <a:t>другого документа, </a:t>
            </a:r>
          </a:p>
          <a:p>
            <a:pPr algn="r"/>
            <a:r>
              <a:rPr lang="ru-RU" i="1" dirty="0"/>
              <a:t>подтверждающего личность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045225-51E1-6243-9B85-942F4874F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3230112"/>
            <a:ext cx="6438900" cy="3627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AFDA76-16E8-FF47-A1A8-67E14C621419}"/>
              </a:ext>
            </a:extLst>
          </p:cNvPr>
          <p:cNvSpPr txBox="1"/>
          <p:nvPr/>
        </p:nvSpPr>
        <p:spPr>
          <a:xfrm>
            <a:off x="7527398" y="3385235"/>
            <a:ext cx="443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/>
              <a:t>Знакомитесь с краткими </a:t>
            </a:r>
          </a:p>
          <a:p>
            <a:pPr algn="r"/>
            <a:r>
              <a:rPr lang="ru-RU" i="1" dirty="0"/>
              <a:t>правилами проведения экзамена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2D27A12-AC0A-F042-B2E9-33905028D770}"/>
              </a:ext>
            </a:extLst>
          </p:cNvPr>
          <p:cNvSpPr txBox="1"/>
          <p:nvPr/>
        </p:nvSpPr>
        <p:spPr>
          <a:xfrm>
            <a:off x="7294807" y="5789305"/>
            <a:ext cx="4436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/>
              <a:t>Ставите личную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586851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357C363A-AF57-EC4F-B393-84A6CCC8D3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0400" y="365124"/>
            <a:ext cx="8748110" cy="2624433"/>
          </a:xfr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xmlns="" id="{65F49D37-92C8-F442-A2D1-6817CA2754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83000" y="3207865"/>
            <a:ext cx="8248650" cy="2417971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F6F65DF-6086-E149-B0F4-4F24267D779E}"/>
              </a:ext>
            </a:extLst>
          </p:cNvPr>
          <p:cNvSpPr txBox="1"/>
          <p:nvPr/>
        </p:nvSpPr>
        <p:spPr>
          <a:xfrm>
            <a:off x="9580921" y="585833"/>
            <a:ext cx="1824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i="1" dirty="0"/>
              <a:t>Эти поля </a:t>
            </a:r>
          </a:p>
          <a:p>
            <a:pPr algn="r"/>
            <a:r>
              <a:rPr lang="ru-RU" i="1" dirty="0"/>
              <a:t>не заполняются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F65FB71-9E96-9742-8206-5A8DF82F3C86}"/>
              </a:ext>
            </a:extLst>
          </p:cNvPr>
          <p:cNvSpPr txBox="1"/>
          <p:nvPr/>
        </p:nvSpPr>
        <p:spPr>
          <a:xfrm>
            <a:off x="4470400" y="5844143"/>
            <a:ext cx="741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/>
              <a:t>Эти поля заполняются организатором в момент сдачи бланков</a:t>
            </a:r>
          </a:p>
        </p:txBody>
      </p:sp>
    </p:spTree>
    <p:extLst>
      <p:ext uri="{BB962C8B-B14F-4D97-AF65-F5344CB8AC3E}">
        <p14:creationId xmlns:p14="http://schemas.microsoft.com/office/powerpoint/2010/main" val="460945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8F89A8-1FAE-4749-9BA9-6CBEDC822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92" y="30053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Бланк ответов № 1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800DEC8E-2D1F-6A43-8143-7C1C7C834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292" y="1720620"/>
            <a:ext cx="8491708" cy="254280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CA1EFA1-F86F-1145-859F-3BB3ABCFFA3A}"/>
              </a:ext>
            </a:extLst>
          </p:cNvPr>
          <p:cNvSpPr txBox="1"/>
          <p:nvPr/>
        </p:nvSpPr>
        <p:spPr>
          <a:xfrm>
            <a:off x="8293100" y="725269"/>
            <a:ext cx="3706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Серые поля заполняются </a:t>
            </a:r>
          </a:p>
          <a:p>
            <a:r>
              <a:rPr lang="ru-RU" i="1" dirty="0"/>
              <a:t>автоматически в момент печати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6555044-F167-8C4A-9461-A9531D846B2B}"/>
              </a:ext>
            </a:extLst>
          </p:cNvPr>
          <p:cNvSpPr txBox="1"/>
          <p:nvPr/>
        </p:nvSpPr>
        <p:spPr>
          <a:xfrm>
            <a:off x="779292" y="4655403"/>
            <a:ext cx="100207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Дальше идут 40 полей для записи ответов на задания с кратким ответом.</a:t>
            </a:r>
          </a:p>
          <a:p>
            <a:r>
              <a:rPr lang="ru-RU" dirty="0"/>
              <a:t>Все символы, внесенные вами, должны соответствовать образцу.</a:t>
            </a:r>
          </a:p>
          <a:p>
            <a:r>
              <a:rPr lang="ru-RU" dirty="0"/>
              <a:t>Заполняйте  клеточки без пробелов, даже если это словосочетание.</a:t>
            </a:r>
          </a:p>
          <a:p>
            <a:r>
              <a:rPr lang="ru-RU" dirty="0"/>
              <a:t>Каждый символ </a:t>
            </a:r>
            <a:r>
              <a:rPr lang="ru-RU" dirty="0" smtClean="0"/>
              <a:t>записывайте </a:t>
            </a:r>
            <a:r>
              <a:rPr lang="ru-RU" dirty="0"/>
              <a:t>в отдельной клетке (в том числе знаки препинания, если они нужны)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67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84EE66-A080-1649-8FE1-F895614E5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3239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Бланк ответов № 1: запись кратких ответов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5C1404-6C74-C342-9B89-A0542F5F7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0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задании всегда есть указание, как </a:t>
            </a:r>
            <a:r>
              <a:rPr lang="ru-RU" dirty="0" smtClean="0"/>
              <a:t>записать </a:t>
            </a:r>
            <a:r>
              <a:rPr lang="ru-RU" dirty="0"/>
              <a:t>ответ: </a:t>
            </a:r>
          </a:p>
          <a:p>
            <a:r>
              <a:rPr lang="ru-RU" i="1" dirty="0"/>
              <a:t>одна цифра;</a:t>
            </a:r>
            <a:endParaRPr lang="ru-RU" dirty="0"/>
          </a:p>
          <a:p>
            <a:r>
              <a:rPr lang="ru-RU" i="1" dirty="0"/>
              <a:t>целое число (возможно использование знака «минус»);</a:t>
            </a:r>
            <a:endParaRPr lang="ru-RU" dirty="0"/>
          </a:p>
          <a:p>
            <a:r>
              <a:rPr lang="ru-RU" i="1" dirty="0"/>
              <a:t>конечная десятичная дробь (возможно использование знака «минус»);</a:t>
            </a:r>
            <a:endParaRPr lang="ru-RU" dirty="0"/>
          </a:p>
          <a:p>
            <a:r>
              <a:rPr lang="ru-RU" i="1" dirty="0"/>
              <a:t>последовательность символов, состоящей из букв и (или) цифр;</a:t>
            </a:r>
            <a:endParaRPr lang="ru-RU" dirty="0"/>
          </a:p>
          <a:p>
            <a:r>
              <a:rPr lang="ru-RU" i="1" dirty="0"/>
              <a:t>слово или словосочетание (нескольких слов).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72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2CA8EF-91D9-4C4D-88A1-CB682D870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Бланк ответов № 1: замена ответов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1811ED6-CA62-B349-B632-F494ADC16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5217"/>
            <a:ext cx="6794500" cy="1892300"/>
          </a:xfrm>
          <a:ln>
            <a:solidFill>
              <a:schemeClr val="tx1"/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9DB5287-F5CD-C746-9337-DE2B73FE3B87}"/>
              </a:ext>
            </a:extLst>
          </p:cNvPr>
          <p:cNvSpPr/>
          <p:nvPr/>
        </p:nvSpPr>
        <p:spPr>
          <a:xfrm>
            <a:off x="3241964" y="4412810"/>
            <a:ext cx="79615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i="1" dirty="0">
                <a:solidFill>
                  <a:srgbClr val="0A1620"/>
                </a:solidFill>
                <a:latin typeface="Roboto" panose="02000000000000000000" pitchFamily="2" charset="0"/>
              </a:rPr>
              <a:t>В </a:t>
            </a:r>
            <a:r>
              <a:rPr lang="ru-RU" sz="2400" i="1" u="none" strike="noStrike" dirty="0">
                <a:solidFill>
                  <a:srgbClr val="0A1620"/>
                </a:solidFill>
                <a:effectLst/>
                <a:latin typeface="Roboto" panose="02000000000000000000" pitchFamily="2" charset="0"/>
              </a:rPr>
              <a:t>поле для замены ошибочных ответов внесите номер задания, ответ на которое вы хотите исправить. </a:t>
            </a:r>
          </a:p>
          <a:p>
            <a:pPr algn="r"/>
            <a:r>
              <a:rPr lang="ru-RU" sz="2400" i="1" u="none" strike="noStrike" dirty="0">
                <a:solidFill>
                  <a:srgbClr val="0A1620"/>
                </a:solidFill>
                <a:effectLst/>
                <a:latin typeface="Roboto" panose="02000000000000000000" pitchFamily="2" charset="0"/>
              </a:rPr>
              <a:t>После тире впишите новый верный ответ.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9057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283</Words>
  <Application>Microsoft Office PowerPoint</Application>
  <PresentationFormat>Широкоэкранный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Тема Office</vt:lpstr>
      <vt:lpstr>О правилах работы  с бланками экзаменационных работ</vt:lpstr>
      <vt:lpstr>Презентация PowerPoint</vt:lpstr>
      <vt:lpstr>Бланк регистрации</vt:lpstr>
      <vt:lpstr>Презентация PowerPoint</vt:lpstr>
      <vt:lpstr>Презентация PowerPoint</vt:lpstr>
      <vt:lpstr>Презентация PowerPoint</vt:lpstr>
      <vt:lpstr>Бланк ответов № 1</vt:lpstr>
      <vt:lpstr>Бланк ответов № 1: запись кратких ответов</vt:lpstr>
      <vt:lpstr>Бланк ответов № 1: замена ответов</vt:lpstr>
      <vt:lpstr>Бланк ответов № 2</vt:lpstr>
      <vt:lpstr>Дополнительный бланк ответов № 2</vt:lpstr>
      <vt:lpstr>Бланк ответов № 2 и ДБО № 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правилах работы  с бланками экзаменационных работ</dc:title>
  <dc:creator>1901asv@gmail.com</dc:creator>
  <cp:lastModifiedBy>Вероника Даровских Юрьевна</cp:lastModifiedBy>
  <cp:revision>8</cp:revision>
  <dcterms:created xsi:type="dcterms:W3CDTF">2021-04-28T19:37:56Z</dcterms:created>
  <dcterms:modified xsi:type="dcterms:W3CDTF">2021-04-30T04:24:14Z</dcterms:modified>
</cp:coreProperties>
</file>