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92"/>
    <p:restoredTop sz="94696"/>
  </p:normalViewPr>
  <p:slideViewPr>
    <p:cSldViewPr snapToGrid="0" snapToObjects="1">
      <p:cViewPr varScale="1">
        <p:scale>
          <a:sx n="110" d="100"/>
          <a:sy n="110" d="100"/>
        </p:scale>
        <p:origin x="52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286DA90-72C5-AB4C-8E11-53F1C283D4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F6E6FE5-B422-0443-B393-F66F37C39C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FF5E02A-D941-A14C-93A9-28177B9E2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00CFB-572C-B64E-8310-71588DC68D5B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98B564E-C835-C046-806A-0B40C2990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1C5AB0F-7CCA-5D4F-8BC5-639A6CF14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7B29C-03D8-EE48-A4B8-B64638000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044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7C79A55-49BC-C84B-8749-9FFDC957B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F244FFB-85CD-E24C-893F-39C8B2371B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6113C05-CAA3-C146-BF5B-D4DEB0D08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00CFB-572C-B64E-8310-71588DC68D5B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931C588-4AD4-9F49-9870-69A3E3A24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DDB354C-136D-8C4C-BB0E-59E65B8B9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7B29C-03D8-EE48-A4B8-B64638000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607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07E0580A-E39F-C54F-BCFA-09B78BE973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2011F40-04BD-2D41-BD4A-A4AAF17183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52A7CC2-EF9E-B74D-BA05-03E4E17B3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00CFB-572C-B64E-8310-71588DC68D5B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4A2F1D7-8D6C-C74D-8CE4-C7AF81F10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3084598-0340-0A4F-A46A-A83F87BA1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7B29C-03D8-EE48-A4B8-B64638000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0572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259BEF6-E7F5-DF46-B45E-D74FB5BC9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5F3B632-C0B9-834C-ACC2-1A82FFD2C7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631E732-9B4D-DF4E-9C49-7299DEDA2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00CFB-572C-B64E-8310-71588DC68D5B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900DF44-05F7-6142-8AE5-DB2773357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7A9AC43-3235-8D43-AE02-F9E6EE3C4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7B29C-03D8-EE48-A4B8-B64638000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6365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AEAC32B-FB74-BB49-993D-B4EF7BBB4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5B2F639-1DB3-7F48-8349-4FC4CB860B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A6E5A97-A0AF-0946-B124-94D9063B9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00CFB-572C-B64E-8310-71588DC68D5B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68E99C1-ACE7-B747-9B81-B4D9F724C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C9AB520-2533-CF4C-8FA8-3E6BCB6BB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7B29C-03D8-EE48-A4B8-B64638000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518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F5779B5-39DD-904E-A771-3D770D7F4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926C2A3-02D5-0E4D-B33F-A0A000EB77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ACEE6C3-B814-7846-A77B-FB8075F4D6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DDB6C9A-2399-9A4F-A0E1-4335BFB06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00CFB-572C-B64E-8310-71588DC68D5B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FEC2EAD-7953-234B-A476-301335214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CB73019-2A0C-CD40-AF8C-5726CBEB1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7B29C-03D8-EE48-A4B8-B64638000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883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021D791-9230-1E4D-A4BD-D1777609C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184EAA3-EF0C-F34E-A5E9-E837DA8A61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8918E0F-6FF1-8B4E-8B9B-27885C709F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63226EC0-1FE5-9F4B-A3FE-66B4BFC2E2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3AFED788-747D-374C-9046-50549C78A5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24D8A0FC-4DB0-714C-A003-3845BC821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00CFB-572C-B64E-8310-71588DC68D5B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16FC1737-E079-7648-8D92-A75A09C90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4CD60322-93ED-1545-B5A9-6F24219AD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7B29C-03D8-EE48-A4B8-B64638000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285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E5A288E-1A0C-494F-BA12-1FFA078DA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79F12AD0-000D-AE4E-8D6F-A14C0CF26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00CFB-572C-B64E-8310-71588DC68D5B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B953DF5-032E-0549-B3C0-6E91FA38B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FC814CFF-0830-C34E-A3E1-9FA794973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7B29C-03D8-EE48-A4B8-B64638000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058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A7D9B6DA-CC60-FC47-8716-C55491BB9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00CFB-572C-B64E-8310-71588DC68D5B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BCC0C2C8-FD06-1349-893D-544721A04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88D22B2-26A3-2947-85EE-D31E13DD4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7B29C-03D8-EE48-A4B8-B64638000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367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0B3DBF-D7C5-204C-B59D-75844C10D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C35AD1B-4F14-CF41-B688-C47615963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B97B779-5059-5848-A782-56C9AD4A0D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2F4C01D-6D2A-874A-BF76-604A8B765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00CFB-572C-B64E-8310-71588DC68D5B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C7BC2AB-D7A2-6541-B941-3050264E0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8BE01D6-5A0E-4C41-8CE6-D5ECCC079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7B29C-03D8-EE48-A4B8-B64638000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670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B8C2A3-18C5-C04D-8716-C6C4888CC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0FC87F8C-07AC-8F44-844D-3D3EC7F147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308870F-06BA-504F-93A5-9C72C1CD15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01A9A7B-E3BD-9446-AF6A-1DD8D37F6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00CFB-572C-B64E-8310-71588DC68D5B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7F63EB6-05BE-754A-9BA3-A95755B75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DE1F06A-BEAD-FA41-81B0-7038D3BD8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7B29C-03D8-EE48-A4B8-B64638000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100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79629A7-EEAE-114C-831A-9CBFBD253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9D62E65-95C9-B44D-8C5F-DB37BFA342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8F676E8-2461-874E-AA7D-B8171BF947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B00CFB-572C-B64E-8310-71588DC68D5B}" type="datetimeFigureOut">
              <a:rPr lang="ru-RU" smtClean="0"/>
              <a:t>30.04.2021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4BB8C60-D4E6-C142-88AA-F25C862361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621B6D2-226A-3848-8A7B-E36B2A3CA2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57B29C-03D8-EE48-A4B8-B646380007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7378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619BADA-14E0-0842-B484-9C23F552FF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О правилах работы 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с бланками экзаменационных работ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73564A6-D968-6447-8ECA-DB450144DB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  <a:p>
            <a:r>
              <a:rPr lang="ru-RU" dirty="0"/>
              <a:t>ЕГЭ-2021</a:t>
            </a:r>
          </a:p>
        </p:txBody>
      </p:sp>
    </p:spTree>
    <p:extLst>
      <p:ext uri="{BB962C8B-B14F-4D97-AF65-F5344CB8AC3E}">
        <p14:creationId xmlns:p14="http://schemas.microsoft.com/office/powerpoint/2010/main" val="2595629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A2497B0-C0EB-064C-AC54-44BD306EE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Бланк ответов № 2</a:t>
            </a:r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97AEF38C-F238-5248-8964-3EDC7CEF52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7682" y="1690688"/>
            <a:ext cx="6883400" cy="1993900"/>
          </a:xfr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9CF47ED-BBED-2B4C-A679-933195EAAF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682" y="3924877"/>
            <a:ext cx="6807200" cy="191770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09789379-0AC8-4748-9A4B-AA6C7E0B724B}"/>
              </a:ext>
            </a:extLst>
          </p:cNvPr>
          <p:cNvSpPr/>
          <p:nvPr/>
        </p:nvSpPr>
        <p:spPr>
          <a:xfrm>
            <a:off x="7721600" y="1690688"/>
            <a:ext cx="3852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1" u="none" strike="noStrike" dirty="0">
                <a:solidFill>
                  <a:srgbClr val="0A1620"/>
                </a:solidFill>
                <a:effectLst/>
                <a:latin typeface="Roboto" panose="02000000000000000000" pitchFamily="2" charset="0"/>
              </a:rPr>
              <a:t>В красном поле автоматически </a:t>
            </a:r>
          </a:p>
          <a:p>
            <a:r>
              <a:rPr lang="ru-RU" i="1" dirty="0" err="1">
                <a:solidFill>
                  <a:srgbClr val="0A1620"/>
                </a:solidFill>
                <a:latin typeface="Roboto" panose="02000000000000000000" pitchFamily="2" charset="0"/>
              </a:rPr>
              <a:t>в</a:t>
            </a:r>
            <a:r>
              <a:rPr lang="ru-RU" b="0" i="1" u="none" strike="noStrike" dirty="0" err="1">
                <a:solidFill>
                  <a:srgbClr val="0A1620"/>
                </a:solidFill>
                <a:effectLst/>
                <a:latin typeface="Roboto" panose="02000000000000000000" pitchFamily="2" charset="0"/>
              </a:rPr>
              <a:t>печатается</a:t>
            </a:r>
            <a:r>
              <a:rPr lang="ru-RU" b="0" i="1" u="none" strike="noStrike" dirty="0">
                <a:solidFill>
                  <a:srgbClr val="0A1620"/>
                </a:solidFill>
                <a:effectLst/>
                <a:latin typeface="Roboto" panose="02000000000000000000" pitchFamily="2" charset="0"/>
              </a:rPr>
              <a:t> штрих-код 2 листа.</a:t>
            </a:r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B0A4844-A01E-3044-9A85-9C218EC71FE4}"/>
              </a:ext>
            </a:extLst>
          </p:cNvPr>
          <p:cNvSpPr txBox="1"/>
          <p:nvPr/>
        </p:nvSpPr>
        <p:spPr>
          <a:xfrm>
            <a:off x="7810501" y="4059316"/>
            <a:ext cx="3987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/>
              <a:t>На втором листе это поле заполнит организатор, когда выдаст вам дополнительный бланк. </a:t>
            </a:r>
          </a:p>
          <a:p>
            <a:r>
              <a:rPr lang="ru-RU" i="1" dirty="0"/>
              <a:t>Если не выдаст, поле останется пустым.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2071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FD5B33C-860D-B540-9CA5-976E3A29F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Дополнительный бланк ответов № 2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F4A413E6-98A8-5443-88CF-5700B248C9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2950" y="1690688"/>
            <a:ext cx="6870700" cy="2006600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5E7341BD-E4AC-124F-BB47-1CE1D642506B}"/>
              </a:ext>
            </a:extLst>
          </p:cNvPr>
          <p:cNvSpPr/>
          <p:nvPr/>
        </p:nvSpPr>
        <p:spPr>
          <a:xfrm>
            <a:off x="7956550" y="1804988"/>
            <a:ext cx="36766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rgbClr val="0A1620"/>
                </a:solidFill>
                <a:latin typeface="Roboto" panose="02000000000000000000" pitchFamily="2" charset="0"/>
              </a:rPr>
              <a:t>К</a:t>
            </a:r>
            <a:r>
              <a:rPr lang="ru-RU" b="0" i="1" u="none" strike="noStrike" dirty="0">
                <a:solidFill>
                  <a:srgbClr val="0A1620"/>
                </a:solidFill>
                <a:effectLst/>
                <a:latin typeface="Roboto" panose="02000000000000000000" pitchFamily="2" charset="0"/>
              </a:rPr>
              <a:t>од и название предмета </a:t>
            </a:r>
          </a:p>
          <a:p>
            <a:r>
              <a:rPr lang="ru-RU" b="0" i="1" u="none" strike="noStrike" dirty="0">
                <a:solidFill>
                  <a:srgbClr val="0A1620"/>
                </a:solidFill>
                <a:effectLst/>
                <a:latin typeface="Roboto" panose="02000000000000000000" pitchFamily="2" charset="0"/>
              </a:rPr>
              <a:t>заполнить самостоятельно, переписать из Бланка регистрации.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F3A6DF0-4661-7341-A5B3-70692DA594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950" y="4051301"/>
            <a:ext cx="6781800" cy="19431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E2D02E9-EC9C-A147-ACDF-4EA4AEF0DC0D}"/>
              </a:ext>
            </a:extLst>
          </p:cNvPr>
          <p:cNvSpPr txBox="1"/>
          <p:nvPr/>
        </p:nvSpPr>
        <p:spPr>
          <a:xfrm>
            <a:off x="7848601" y="4051301"/>
            <a:ext cx="3505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/>
              <a:t>Эти поля заполняет организатор. </a:t>
            </a:r>
          </a:p>
          <a:p>
            <a:r>
              <a:rPr lang="ru-RU" i="1" dirty="0"/>
              <a:t>В длинном поле будет «ссылка» на ваш следующий бланк, </a:t>
            </a:r>
          </a:p>
          <a:p>
            <a:r>
              <a:rPr lang="ru-RU" i="1" dirty="0"/>
              <a:t>если он пригодится. </a:t>
            </a:r>
          </a:p>
          <a:p>
            <a:r>
              <a:rPr lang="ru-RU" i="1" dirty="0"/>
              <a:t>Листы нумеруются начиная с третьего.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7652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D0AEBD-67E2-1946-9C93-7E9B8B9181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Бланк ответов № 2 и ДБО № 2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B2E5C5A-E0D8-FB40-80FA-4C3892D771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1825"/>
            <a:ext cx="10515600" cy="4351338"/>
          </a:xfrm>
        </p:spPr>
        <p:txBody>
          <a:bodyPr/>
          <a:lstStyle/>
          <a:p>
            <a:r>
              <a:rPr lang="ru-RU" dirty="0"/>
              <a:t>С обратной стороны бланка НЕ писать. </a:t>
            </a:r>
          </a:p>
          <a:p>
            <a:r>
              <a:rPr lang="ru-RU" dirty="0"/>
              <a:t>Заполнять бланки полностью. </a:t>
            </a:r>
          </a:p>
          <a:p>
            <a:r>
              <a:rPr lang="ru-RU" dirty="0"/>
              <a:t>Избегать посторонней информации на бланке. </a:t>
            </a:r>
          </a:p>
        </p:txBody>
      </p:sp>
    </p:spTree>
    <p:extLst>
      <p:ext uri="{BB962C8B-B14F-4D97-AF65-F5344CB8AC3E}">
        <p14:creationId xmlns:p14="http://schemas.microsoft.com/office/powerpoint/2010/main" val="2656335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72AD562B-E53B-7142-9E0F-F99086ECB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6C212856-CCFF-2A46-AFF7-2EEED662D30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19100" y="341468"/>
            <a:ext cx="6865372" cy="4090832"/>
          </a:xfrm>
        </p:spPr>
      </p:pic>
      <p:sp>
        <p:nvSpPr>
          <p:cNvPr id="7" name="Объект 6">
            <a:extLst>
              <a:ext uri="{FF2B5EF4-FFF2-40B4-BE49-F238E27FC236}">
                <a16:creationId xmlns:a16="http://schemas.microsoft.com/office/drawing/2014/main" xmlns="" id="{61E78943-7C02-F846-AA55-CFF2E8D05A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00372" y="2252662"/>
            <a:ext cx="4488428" cy="4359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+mj-lt"/>
              </a:rPr>
              <a:t>Регистрационный бланк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+mj-lt"/>
              </a:rPr>
              <a:t>Регистрационный бланк устного экзамена 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+mj-lt"/>
              </a:rPr>
              <a:t>Бланк ответов №1. 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+mj-lt"/>
              </a:rPr>
              <a:t>Бланк ответов №2, лист 1 и лист 2.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+mj-lt"/>
              </a:rPr>
              <a:t>Дополнительный бланк ответов №2.</a:t>
            </a:r>
          </a:p>
          <a:p>
            <a:endParaRPr lang="ru-RU" b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69827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3DC2133-A8FB-4246-A452-F3D053A1D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0349"/>
            <a:ext cx="10515600" cy="841375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Бланк регистрации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44C55C86-1F30-A94A-8932-195E0643B8A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95088" y="1101724"/>
            <a:ext cx="7146472" cy="2112062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A6301094-4318-044D-B899-1484CFB9A86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929321" y="3428999"/>
            <a:ext cx="7424479" cy="2149190"/>
          </a:xfrm>
          <a:ln>
            <a:solidFill>
              <a:schemeClr val="tx1"/>
            </a:solidFill>
          </a:ln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43F1B50B-52F6-264B-9F7B-92326E50633C}"/>
              </a:ext>
            </a:extLst>
          </p:cNvPr>
          <p:cNvSpPr/>
          <p:nvPr/>
        </p:nvSpPr>
        <p:spPr>
          <a:xfrm>
            <a:off x="5549900" y="595132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i="1" dirty="0">
                <a:solidFill>
                  <a:srgbClr val="0A1620"/>
                </a:solidFill>
                <a:latin typeface="Roboto" panose="02000000000000000000" pitchFamily="2" charset="0"/>
              </a:rPr>
              <a:t>В</a:t>
            </a:r>
            <a:r>
              <a:rPr lang="ru-RU" b="0" i="1" u="none" strike="noStrike" dirty="0">
                <a:solidFill>
                  <a:srgbClr val="0A1620"/>
                </a:solidFill>
                <a:effectLst/>
                <a:latin typeface="Roboto" panose="02000000000000000000" pitchFamily="2" charset="0"/>
              </a:rPr>
              <a:t>се серые поля заполнятся автоматически при печати</a:t>
            </a:r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3149047-7F9B-C34A-8BE1-1570B5A7CB1A}"/>
              </a:ext>
            </a:extLst>
          </p:cNvPr>
          <p:cNvSpPr txBox="1"/>
          <p:nvPr/>
        </p:nvSpPr>
        <p:spPr>
          <a:xfrm>
            <a:off x="495088" y="3644215"/>
            <a:ext cx="2836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>
                <a:solidFill>
                  <a:srgbClr val="0A1620"/>
                </a:solidFill>
                <a:latin typeface="Roboto" panose="02000000000000000000" pitchFamily="2" charset="0"/>
              </a:rPr>
              <a:t>Уникальные штрих-коды</a:t>
            </a:r>
          </a:p>
        </p:txBody>
      </p:sp>
    </p:spTree>
    <p:extLst>
      <p:ext uri="{BB962C8B-B14F-4D97-AF65-F5344CB8AC3E}">
        <p14:creationId xmlns:p14="http://schemas.microsoft.com/office/powerpoint/2010/main" val="2874478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AAF0C5EB-820E-DC45-95CE-1771DE1ED8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500" y="365124"/>
            <a:ext cx="9102148" cy="2644775"/>
          </a:xfrm>
          <a:ln w="12700"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3C8702C-4E85-AF4B-9C35-059744B411AE}"/>
              </a:ext>
            </a:extLst>
          </p:cNvPr>
          <p:cNvSpPr txBox="1"/>
          <p:nvPr/>
        </p:nvSpPr>
        <p:spPr>
          <a:xfrm>
            <a:off x="7048500" y="3059668"/>
            <a:ext cx="4782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/>
              <a:t>Эти поля нужно заполнить самостоятельно</a:t>
            </a:r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3D8EEBA7-3D45-3248-A105-BCE9F14244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478771"/>
            <a:ext cx="9102148" cy="276284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48E10DE-36CE-F347-B5F8-11BCCBE1F358}"/>
              </a:ext>
            </a:extLst>
          </p:cNvPr>
          <p:cNvSpPr txBox="1"/>
          <p:nvPr/>
        </p:nvSpPr>
        <p:spPr>
          <a:xfrm>
            <a:off x="9931359" y="5595289"/>
            <a:ext cx="15602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/>
              <a:t>Резерв-1 </a:t>
            </a:r>
          </a:p>
          <a:p>
            <a:r>
              <a:rPr lang="ru-RU" i="1" dirty="0"/>
              <a:t>не заполнять</a:t>
            </a:r>
          </a:p>
        </p:txBody>
      </p:sp>
    </p:spTree>
    <p:extLst>
      <p:ext uri="{BB962C8B-B14F-4D97-AF65-F5344CB8AC3E}">
        <p14:creationId xmlns:p14="http://schemas.microsoft.com/office/powerpoint/2010/main" val="3173568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2DCDAF8E-572E-8F4D-BBF2-1C10CF7F7A1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79399" y="342900"/>
            <a:ext cx="8529255" cy="280670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48B8912-B5E8-0B4F-A858-8DF7A366F152}"/>
              </a:ext>
            </a:extLst>
          </p:cNvPr>
          <p:cNvSpPr txBox="1"/>
          <p:nvPr/>
        </p:nvSpPr>
        <p:spPr>
          <a:xfrm>
            <a:off x="8830181" y="381000"/>
            <a:ext cx="33618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i="1" dirty="0"/>
              <a:t>Вносите данные паспорта или </a:t>
            </a:r>
          </a:p>
          <a:p>
            <a:pPr algn="r"/>
            <a:r>
              <a:rPr lang="ru-RU" i="1" dirty="0"/>
              <a:t>другого документа, </a:t>
            </a:r>
          </a:p>
          <a:p>
            <a:pPr algn="r"/>
            <a:r>
              <a:rPr lang="ru-RU" i="1" dirty="0"/>
              <a:t>подтверждающего личность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E045225-51E1-6243-9B85-942F4874F0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00" y="3230112"/>
            <a:ext cx="6438900" cy="36278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9AFDA76-16E8-FF47-A1A8-67E14C621419}"/>
              </a:ext>
            </a:extLst>
          </p:cNvPr>
          <p:cNvSpPr txBox="1"/>
          <p:nvPr/>
        </p:nvSpPr>
        <p:spPr>
          <a:xfrm>
            <a:off x="7527398" y="3385235"/>
            <a:ext cx="44360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i="1" dirty="0"/>
              <a:t>Знакомитесь с краткими </a:t>
            </a:r>
          </a:p>
          <a:p>
            <a:pPr algn="r"/>
            <a:r>
              <a:rPr lang="ru-RU" i="1" dirty="0"/>
              <a:t>правилами проведения экзамена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2D27A12-AC0A-F042-B2E9-33905028D770}"/>
              </a:ext>
            </a:extLst>
          </p:cNvPr>
          <p:cNvSpPr txBox="1"/>
          <p:nvPr/>
        </p:nvSpPr>
        <p:spPr>
          <a:xfrm>
            <a:off x="7294807" y="5789305"/>
            <a:ext cx="44360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i="1" dirty="0"/>
              <a:t>Ставите личную подпись</a:t>
            </a:r>
          </a:p>
        </p:txBody>
      </p:sp>
    </p:spTree>
    <p:extLst>
      <p:ext uri="{BB962C8B-B14F-4D97-AF65-F5344CB8AC3E}">
        <p14:creationId xmlns:p14="http://schemas.microsoft.com/office/powerpoint/2010/main" val="2586851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357C363A-AF57-EC4F-B393-84A6CCC8D39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60400" y="365124"/>
            <a:ext cx="8748110" cy="2624433"/>
          </a:xfrm>
        </p:spPr>
      </p:pic>
      <p:pic>
        <p:nvPicPr>
          <p:cNvPr id="13" name="Объект 12">
            <a:extLst>
              <a:ext uri="{FF2B5EF4-FFF2-40B4-BE49-F238E27FC236}">
                <a16:creationId xmlns:a16="http://schemas.microsoft.com/office/drawing/2014/main" xmlns="" id="{65F49D37-92C8-F442-A2D1-6817CA27541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683000" y="3207865"/>
            <a:ext cx="8248650" cy="2417971"/>
          </a:xfr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F6F65DF-6086-E149-B0F4-4F24267D779E}"/>
              </a:ext>
            </a:extLst>
          </p:cNvPr>
          <p:cNvSpPr txBox="1"/>
          <p:nvPr/>
        </p:nvSpPr>
        <p:spPr>
          <a:xfrm>
            <a:off x="9580921" y="585833"/>
            <a:ext cx="18247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i="1" dirty="0"/>
              <a:t>Эти поля </a:t>
            </a:r>
          </a:p>
          <a:p>
            <a:pPr algn="r"/>
            <a:r>
              <a:rPr lang="ru-RU" i="1" dirty="0"/>
              <a:t>не заполняются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F65FB71-9E96-9742-8206-5A8DF82F3C86}"/>
              </a:ext>
            </a:extLst>
          </p:cNvPr>
          <p:cNvSpPr txBox="1"/>
          <p:nvPr/>
        </p:nvSpPr>
        <p:spPr>
          <a:xfrm>
            <a:off x="4470400" y="5844143"/>
            <a:ext cx="741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i="1" dirty="0"/>
              <a:t>Эти поля заполняются организатором в момент сдачи бланков</a:t>
            </a:r>
          </a:p>
        </p:txBody>
      </p:sp>
    </p:spTree>
    <p:extLst>
      <p:ext uri="{BB962C8B-B14F-4D97-AF65-F5344CB8AC3E}">
        <p14:creationId xmlns:p14="http://schemas.microsoft.com/office/powerpoint/2010/main" val="460945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D8F89A8-1FAE-4749-9BA9-6CBEDC822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292" y="30053"/>
            <a:ext cx="10515600" cy="1325563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Бланк ответов № 1</a:t>
            </a:r>
            <a:endParaRPr lang="ru-RU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800DEC8E-2D1F-6A43-8143-7C1C7C834D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9292" y="1720620"/>
            <a:ext cx="8491708" cy="2542804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CA1EFA1-F86F-1145-859F-3BB3ABCFFA3A}"/>
              </a:ext>
            </a:extLst>
          </p:cNvPr>
          <p:cNvSpPr txBox="1"/>
          <p:nvPr/>
        </p:nvSpPr>
        <p:spPr>
          <a:xfrm>
            <a:off x="8293100" y="725269"/>
            <a:ext cx="37064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/>
              <a:t>Серые поля заполняются </a:t>
            </a:r>
          </a:p>
          <a:p>
            <a:r>
              <a:rPr lang="ru-RU" i="1" dirty="0"/>
              <a:t>автоматически в момент печати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6555044-F167-8C4A-9461-A9531D846B2B}"/>
              </a:ext>
            </a:extLst>
          </p:cNvPr>
          <p:cNvSpPr txBox="1"/>
          <p:nvPr/>
        </p:nvSpPr>
        <p:spPr>
          <a:xfrm>
            <a:off x="779292" y="4655403"/>
            <a:ext cx="1002075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Дальше идут 40 полей для записи ответов на задания с кратким ответом.</a:t>
            </a:r>
          </a:p>
          <a:p>
            <a:r>
              <a:rPr lang="ru-RU" dirty="0"/>
              <a:t>Все символы, внесенные вами, должны соответствовать образцу.</a:t>
            </a:r>
          </a:p>
          <a:p>
            <a:r>
              <a:rPr lang="ru-RU" dirty="0"/>
              <a:t>Заполняйте  клеточки без пробелов, даже если это словосочетание.</a:t>
            </a:r>
          </a:p>
          <a:p>
            <a:r>
              <a:rPr lang="ru-RU" dirty="0"/>
              <a:t>Каждый символ </a:t>
            </a:r>
            <a:r>
              <a:rPr lang="ru-RU" dirty="0" smtClean="0"/>
              <a:t>записывайте </a:t>
            </a:r>
            <a:r>
              <a:rPr lang="ru-RU" dirty="0"/>
              <a:t>в отдельной клетке (в том числе знаки препинания, если они нужны)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9676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484EE66-A080-1649-8FE1-F895614E5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3239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Бланк ответов № 1: запись кратких ответов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15C1404-6C74-C342-9B89-A0542F5F7F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80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В задании всегда есть указание, как </a:t>
            </a:r>
            <a:r>
              <a:rPr lang="ru-RU" dirty="0" smtClean="0"/>
              <a:t>записать </a:t>
            </a:r>
            <a:r>
              <a:rPr lang="ru-RU" dirty="0"/>
              <a:t>ответ: </a:t>
            </a:r>
          </a:p>
          <a:p>
            <a:r>
              <a:rPr lang="ru-RU" i="1" dirty="0"/>
              <a:t>одна цифра;</a:t>
            </a:r>
            <a:endParaRPr lang="ru-RU" dirty="0"/>
          </a:p>
          <a:p>
            <a:r>
              <a:rPr lang="ru-RU" i="1" dirty="0"/>
              <a:t>целое число (возможно использование знака «минус»);</a:t>
            </a:r>
            <a:endParaRPr lang="ru-RU" dirty="0"/>
          </a:p>
          <a:p>
            <a:r>
              <a:rPr lang="ru-RU" i="1" dirty="0"/>
              <a:t>конечная десятичная дробь (возможно использование знака «минус»);</a:t>
            </a:r>
            <a:endParaRPr lang="ru-RU" dirty="0"/>
          </a:p>
          <a:p>
            <a:r>
              <a:rPr lang="ru-RU" i="1" dirty="0"/>
              <a:t>последовательность символов, состоящей из букв и (или) цифр;</a:t>
            </a:r>
            <a:endParaRPr lang="ru-RU" dirty="0"/>
          </a:p>
          <a:p>
            <a:r>
              <a:rPr lang="ru-RU" i="1" dirty="0"/>
              <a:t>слово или словосочетание (нескольких слов).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27259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12CA8EF-91D9-4C4D-88A1-CB682D870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Бланк ответов № 1: замена ответов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A1811ED6-CA62-B349-B632-F494ADC164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05217"/>
            <a:ext cx="6794500" cy="1892300"/>
          </a:xfrm>
          <a:ln>
            <a:solidFill>
              <a:schemeClr val="tx1"/>
            </a:solidFill>
          </a:ln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39DB5287-F5CD-C746-9337-DE2B73FE3B87}"/>
              </a:ext>
            </a:extLst>
          </p:cNvPr>
          <p:cNvSpPr/>
          <p:nvPr/>
        </p:nvSpPr>
        <p:spPr>
          <a:xfrm>
            <a:off x="3241964" y="4412810"/>
            <a:ext cx="79615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i="1" dirty="0">
                <a:solidFill>
                  <a:srgbClr val="0A1620"/>
                </a:solidFill>
                <a:latin typeface="Roboto" panose="02000000000000000000" pitchFamily="2" charset="0"/>
              </a:rPr>
              <a:t>В </a:t>
            </a:r>
            <a:r>
              <a:rPr lang="ru-RU" sz="2400" i="1" u="none" strike="noStrike" dirty="0">
                <a:solidFill>
                  <a:srgbClr val="0A1620"/>
                </a:solidFill>
                <a:effectLst/>
                <a:latin typeface="Roboto" panose="02000000000000000000" pitchFamily="2" charset="0"/>
              </a:rPr>
              <a:t>поле для замены ошибочных ответов внесите номер задания, ответ на которое вы хотите исправить. </a:t>
            </a:r>
          </a:p>
          <a:p>
            <a:pPr algn="r"/>
            <a:r>
              <a:rPr lang="ru-RU" sz="2400" i="1" u="none" strike="noStrike" dirty="0">
                <a:solidFill>
                  <a:srgbClr val="0A1620"/>
                </a:solidFill>
                <a:effectLst/>
                <a:latin typeface="Roboto" panose="02000000000000000000" pitchFamily="2" charset="0"/>
              </a:rPr>
              <a:t>После тире впишите новый верный ответ.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190573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283</Words>
  <Application>Microsoft Office PowerPoint</Application>
  <PresentationFormat>Широкоэкранный</PresentationFormat>
  <Paragraphs>57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Roboto</vt:lpstr>
      <vt:lpstr>Тема Office</vt:lpstr>
      <vt:lpstr>О правилах работы  с бланками экзаменационных работ</vt:lpstr>
      <vt:lpstr>Презентация PowerPoint</vt:lpstr>
      <vt:lpstr>Бланк регистрации</vt:lpstr>
      <vt:lpstr>Презентация PowerPoint</vt:lpstr>
      <vt:lpstr>Презентация PowerPoint</vt:lpstr>
      <vt:lpstr>Презентация PowerPoint</vt:lpstr>
      <vt:lpstr>Бланк ответов № 1</vt:lpstr>
      <vt:lpstr>Бланк ответов № 1: запись кратких ответов</vt:lpstr>
      <vt:lpstr>Бланк ответов № 1: замена ответов</vt:lpstr>
      <vt:lpstr>Бланк ответов № 2</vt:lpstr>
      <vt:lpstr>Дополнительный бланк ответов № 2</vt:lpstr>
      <vt:lpstr>Бланк ответов № 2 и ДБО № 2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правилах работы  с бланками экзаменационных работ</dc:title>
  <dc:creator>1901asv@gmail.com</dc:creator>
  <cp:lastModifiedBy>Вероника Даровских Юрьевна</cp:lastModifiedBy>
  <cp:revision>8</cp:revision>
  <dcterms:created xsi:type="dcterms:W3CDTF">2021-04-28T19:37:56Z</dcterms:created>
  <dcterms:modified xsi:type="dcterms:W3CDTF">2021-04-30T04:24:14Z</dcterms:modified>
</cp:coreProperties>
</file>