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9" r:id="rId4"/>
    <p:sldId id="262" r:id="rId5"/>
    <p:sldId id="272" r:id="rId6"/>
    <p:sldId id="263" r:id="rId7"/>
    <p:sldId id="264" r:id="rId8"/>
    <p:sldId id="265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109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1000">
              <a:srgbClr val="FFFF00">
                <a:alpha val="7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49F32-82B1-44AF-94D2-8287FA1A667F}" type="datetimeFigureOut">
              <a:rPr lang="ru-RU" smtClean="0"/>
              <a:t>20.02.2019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419C8-3A8D-4924-BD43-14142DBA1DB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4286256"/>
            <a:ext cx="8215370" cy="1714512"/>
          </a:xfrm>
        </p:spPr>
        <p:txBody>
          <a:bodyPr>
            <a:noAutofit/>
          </a:bodyPr>
          <a:lstStyle/>
          <a:p>
            <a:endParaRPr lang="ru-RU" sz="4000" dirty="0" smtClean="0">
              <a:solidFill>
                <a:srgbClr val="002060"/>
              </a:solidFill>
              <a:latin typeface="Arial Black" pitchFamily="34" charset="0"/>
            </a:endParaRPr>
          </a:p>
          <a:p>
            <a:r>
              <a:rPr lang="ru-RU" sz="4000" dirty="0" smtClean="0">
                <a:solidFill>
                  <a:srgbClr val="7030A0"/>
                </a:solidFill>
                <a:latin typeface="Arial Black" pitchFamily="34" charset="0"/>
              </a:rPr>
              <a:t>Международный день родного языка</a:t>
            </a:r>
            <a:endParaRPr lang="ru-RU" sz="4000" dirty="0">
              <a:solidFill>
                <a:srgbClr val="7030A0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Юля\Desktop\глобу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4357718" cy="3643338"/>
          </a:xfrm>
          <a:prstGeom prst="rect">
            <a:avLst/>
          </a:prstGeom>
          <a:noFill/>
        </p:spPr>
      </p:pic>
      <p:pic>
        <p:nvPicPr>
          <p:cNvPr id="6" name="Рисунок 3" descr="Междудународный день родного языка - 21 февраля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214422"/>
            <a:ext cx="4214842" cy="3071834"/>
          </a:xfrm>
          <a:prstGeom prst="rect">
            <a:avLst/>
          </a:prstGeom>
          <a:noFill/>
          <a:ln w="76200">
            <a:solidFill>
              <a:schemeClr val="accent2">
                <a:lumMod val="60000"/>
                <a:lumOff val="40000"/>
              </a:schemeClr>
            </a:solidFill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214950"/>
            <a:ext cx="7772400" cy="928694"/>
          </a:xfrm>
        </p:spPr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Спасибо за внимание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 descr="C:\Users\Юля\Desktop\книги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500043"/>
            <a:ext cx="8215370" cy="45720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Юля\Desktop\ЮНЕСКО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14290"/>
            <a:ext cx="8358246" cy="633414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21 февраля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Эта дата была выбрана в знак памяти событий 21 февраля 1952 года, когда в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Дакке,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столице нынешней Бангладеш, от пуль полицейских погибли студенты — участники демонстрации в защиту своего родного языка </a:t>
            </a: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бенгали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который они требовали признать одним из государственных языков страны.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1" descr="Бангладеш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857364"/>
            <a:ext cx="4210080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 smtClean="0">
                <a:latin typeface="Arial Black" pitchFamily="34" charset="0"/>
              </a:rPr>
              <a:t>UNESCO – United Nations </a:t>
            </a:r>
            <a:r>
              <a:rPr lang="en-US" sz="3200" dirty="0" err="1" smtClean="0">
                <a:latin typeface="Arial Black" pitchFamily="34" charset="0"/>
              </a:rPr>
              <a:t>Educftional</a:t>
            </a:r>
            <a:r>
              <a:rPr lang="ru-RU" sz="3200" dirty="0" smtClean="0">
                <a:latin typeface="Arial Black" pitchFamily="34" charset="0"/>
              </a:rPr>
              <a:t>,</a:t>
            </a:r>
            <a:r>
              <a:rPr lang="en-US" sz="3200" dirty="0" smtClean="0">
                <a:latin typeface="Arial Black" pitchFamily="34" charset="0"/>
              </a:rPr>
              <a:t> Scientific and Cultural </a:t>
            </a:r>
            <a:r>
              <a:rPr lang="en-US" sz="3200" dirty="0">
                <a:latin typeface="Arial Black" pitchFamily="34" charset="0"/>
              </a:rPr>
              <a:t>O</a:t>
            </a:r>
            <a:r>
              <a:rPr lang="en-US" sz="3200" dirty="0" smtClean="0">
                <a:latin typeface="Arial Black" pitchFamily="34" charset="0"/>
              </a:rPr>
              <a:t>rganization</a:t>
            </a:r>
            <a:endParaRPr lang="ru-RU" sz="3200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214842" cy="4525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ЮНЕСКО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–Организация Объединённых Наций по вопросам образования, науки и культуры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21 февраля 2001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года в штаб-квартире ЮНЕСКО в Париже  состоялась презентация Атласа языков мира, которым угрожает исчезновение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Юля\Desktop\yaziki_mira_dialekty_narechiya_atlas_karta-580x369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1714488"/>
            <a:ext cx="4500594" cy="37147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</a:rPr>
              <a:t>По данным ЮНЕСКО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200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языков – исчезли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538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языков – находятся в критическом положении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502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языкам угрожает серьёзная опасность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651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язык находится в опасности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607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языков в состоянии неустойчивости</a:t>
            </a:r>
          </a:p>
          <a:p>
            <a:pPr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Arial Black" pitchFamily="34" charset="0"/>
              </a:rPr>
              <a:t>Евгений Евтушенко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7620" y="1600200"/>
            <a:ext cx="5072098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Я так люблю родную речь,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такую тёплую как печь.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где можно, словно в детстве, лечь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горяченьким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калачиком,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во сне жар-птицу подстеречь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 столько свеч за кружкой сжечь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 Ариной Родионовной…</a:t>
            </a: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Юля\Desktop\Евтушенк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1600200"/>
            <a:ext cx="314327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 Black" pitchFamily="34" charset="0"/>
                <a:cs typeface="Times New Roman" pitchFamily="18" charset="0"/>
              </a:rPr>
              <a:t>Сергей Есенин</a:t>
            </a:r>
            <a:endParaRPr lang="ru-RU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29058" y="1600200"/>
            <a:ext cx="4786346" cy="4757758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Разве наш язык по богатству можно сравнить с любым иностранным? Там всё –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вундербар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или 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 А наша русская зима? А наши русские девушки? Все равно 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    Нет, брат, ни одному иностранцу никогда не выучиться настоящему русскому языку. Это всё запоминается с детства. У них 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кей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у нас двадцать слов с различными оттенками найдётся; чудесно, обворожительно, прекрасно, великолепно, сказочно, бесподобно, восхитительно, изумительно, и Бог знает ещё сколько!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Юля\Desktop\Есенин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9" y="1600200"/>
            <a:ext cx="3429023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Владимир Иванович Даль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Русский народ за свою историю отобрал, сохранил, возвёл в степень уважения такие человеческие качества, которые не подлежат пересмотру: честность, трудолюбие, совестливость, доброту… Мы из всех исторических катастроф вынесли и сохранили в чистоте великий русский язык, он передан нам нашими дедами и отцами…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Уверуй, что всё это было не зря: наши песни, наши сказки, наши неимоверной тяжести победы, наше страдание – не отдавай всего этого за понюх табаку…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C:\Users\Юля\Desktop\В.Даль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143504" y="1785926"/>
            <a:ext cx="3571900" cy="42148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Arial Black" pitchFamily="34" charset="0"/>
              </a:rPr>
              <a:t>Родной язык – душа народа</a:t>
            </a:r>
            <a:endParaRPr lang="ru-RU" dirty="0">
              <a:latin typeface="Arial Black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Родной язык, родная речь,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Он с детства рядом с нами,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Он в нежном шепоте листвы,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словах отца и мамы.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Он в сказках, песнях и стихах,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В присяге он и в гимне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И без родного языка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Любой народ погибнет.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Я в день родного языка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Желаю вам его хранить,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Могли, чтоб дети после нас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С землей родною говорить.</a:t>
            </a:r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7170" name="Picture 2" descr="C:\Users\Юля\Desktop\Родной язык - душа народ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00562" y="2000240"/>
            <a:ext cx="4429156" cy="37862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261</Words>
  <Application>Microsoft Office PowerPoint</Application>
  <PresentationFormat>Экран (4:3)</PresentationFormat>
  <Paragraphs>33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21 февраля</vt:lpstr>
      <vt:lpstr>UNESCO – United Nations Educftional, Scientific and Cultural Organization</vt:lpstr>
      <vt:lpstr>По данным ЮНЕСКО</vt:lpstr>
      <vt:lpstr>Евгений Евтушенко</vt:lpstr>
      <vt:lpstr>Сергей Есенин</vt:lpstr>
      <vt:lpstr>Владимир Иванович Даль</vt:lpstr>
      <vt:lpstr>Родной язык – душа народа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Юля</cp:lastModifiedBy>
  <cp:revision>10</cp:revision>
  <dcterms:created xsi:type="dcterms:W3CDTF">2019-02-20T15:17:52Z</dcterms:created>
  <dcterms:modified xsi:type="dcterms:W3CDTF">2019-02-20T16:55:12Z</dcterms:modified>
</cp:coreProperties>
</file>