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5"/>
  </p:notesMasterIdLst>
  <p:sldIdLst>
    <p:sldId id="256" r:id="rId2"/>
    <p:sldId id="258" r:id="rId3"/>
    <p:sldId id="325" r:id="rId4"/>
    <p:sldId id="326" r:id="rId5"/>
    <p:sldId id="327" r:id="rId6"/>
    <p:sldId id="259" r:id="rId7"/>
    <p:sldId id="263" r:id="rId8"/>
    <p:sldId id="265" r:id="rId9"/>
    <p:sldId id="266" r:id="rId10"/>
    <p:sldId id="268" r:id="rId11"/>
    <p:sldId id="349" r:id="rId12"/>
    <p:sldId id="320" r:id="rId13"/>
    <p:sldId id="293" r:id="rId14"/>
    <p:sldId id="294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7" r:id="rId24"/>
    <p:sldId id="338" r:id="rId25"/>
    <p:sldId id="339" r:id="rId26"/>
    <p:sldId id="340" r:id="rId27"/>
    <p:sldId id="342" r:id="rId28"/>
    <p:sldId id="343" r:id="rId29"/>
    <p:sldId id="344" r:id="rId30"/>
    <p:sldId id="350" r:id="rId31"/>
    <p:sldId id="345" r:id="rId32"/>
    <p:sldId id="346" r:id="rId33"/>
    <p:sldId id="348" r:id="rId3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36"/>
      <p:bold r:id="rId37"/>
      <p:italic r:id="rId38"/>
      <p:boldItalic r:id="rId39"/>
    </p:embeddedFont>
    <p:embeddedFont>
      <p:font typeface="Montserrat" panose="00000500000000000000" pitchFamily="2" charset="-52"/>
      <p:regular r:id="rId40"/>
      <p:bold r:id="rId41"/>
      <p:italic r:id="rId42"/>
      <p:boldItalic r:id="rId43"/>
    </p:embeddedFont>
    <p:embeddedFont>
      <p:font typeface="Montserrat SemiBold" panose="00000700000000000000" pitchFamily="2" charset="-52"/>
      <p:regular r:id="rId44"/>
      <p:bold r:id="rId45"/>
      <p:italic r:id="rId46"/>
      <p:boldItalic r:id="rId47"/>
    </p:embeddedFont>
    <p:embeddedFont>
      <p:font typeface="PT Serif" panose="020A0603040505020204" pitchFamily="18" charset="-52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бухова Кристина Викторовна" initials="ОКВ" lastIdx="1" clrIdx="0">
    <p:extLst>
      <p:ext uri="{19B8F6BF-5375-455C-9EA6-DF929625EA0E}">
        <p15:presenceInfo xmlns:p15="http://schemas.microsoft.com/office/powerpoint/2012/main" userId="S-1-5-21-1056395079-139840744-1946846412-10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98" autoAdjust="0"/>
  </p:normalViewPr>
  <p:slideViewPr>
    <p:cSldViewPr snapToGrid="0">
      <p:cViewPr varScale="1">
        <p:scale>
          <a:sx n="88" d="100"/>
          <a:sy n="88" d="100"/>
        </p:scale>
        <p:origin x="93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971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1027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679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471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991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182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965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849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468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398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925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407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7368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086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467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3374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741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149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2770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4750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918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997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9095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8759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67613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576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278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763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061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453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444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07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7D50"/>
            </a:gs>
            <a:gs pos="100000">
              <a:srgbClr val="FF4E10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265050"/>
            <a:ext cx="5943000" cy="206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331725"/>
            <a:ext cx="48921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68374" y="304800"/>
            <a:ext cx="870825" cy="3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090" y="2767150"/>
            <a:ext cx="1706910" cy="172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13897"/>
            <a:ext cx="9144003" cy="112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40839"/>
            <a:ext cx="996375" cy="86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764906">
            <a:off x="5835769" y="2296816"/>
            <a:ext cx="2519334" cy="142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8375" y="4651811"/>
            <a:ext cx="232400" cy="2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8200775" y="4602250"/>
            <a:ext cx="99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@edu.ekb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1273" y="304800"/>
            <a:ext cx="996373" cy="8489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D3A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3AAFF"/>
              </a:solidFill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04800" y="304900"/>
            <a:ext cx="4045200" cy="30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5200"/>
              <a:buNone/>
              <a:defRPr sz="5200">
                <a:solidFill>
                  <a:srgbClr val="1C14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65500" y="360297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None/>
              <a:defRPr>
                <a:solidFill>
                  <a:srgbClr val="99999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1725" y="304800"/>
            <a:ext cx="597473" cy="22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584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400" y="1161800"/>
            <a:ext cx="8868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600173/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688520" y="2200813"/>
            <a:ext cx="7868264" cy="16218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b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Предоставление муниципальной услуги </a:t>
            </a:r>
            <a:b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</a:br>
            <a:r>
              <a:rPr lang="ru-RU" altLang="ru-RU" sz="2400" b="1" dirty="0">
                <a:solidFill>
                  <a:srgbClr val="7030A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«Организация отдыха и оздоровления детей в каникулярное время</a:t>
            </a: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с использованием федеральной портальной формы на Едином портале государственных и муниципальных услуг (функций) </a:t>
            </a:r>
            <a:endParaRPr sz="2400" b="1" dirty="0">
              <a:latin typeface="Montserrat" panose="00000500000000000000" pitchFamily="2" charset="-52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7651" y="1297506"/>
            <a:ext cx="849791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Поиск услуги через помощника: в строке поиска ввести «Путевка в лагерь», выбрать действие «Подать заявление в лагерь».</a:t>
            </a:r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14116" r="20784" b="4039"/>
          <a:stretch/>
        </p:blipFill>
        <p:spPr>
          <a:xfrm>
            <a:off x="6141908" y="2140024"/>
            <a:ext cx="2689226" cy="23909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339AF2-A72A-4340-93A1-3F3D16605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66" y="2140024"/>
            <a:ext cx="5764614" cy="1824877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24B156C8-3077-4F4B-BC33-E33605A92DDE}"/>
              </a:ext>
            </a:extLst>
          </p:cNvPr>
          <p:cNvCxnSpPr>
            <a:cxnSpLocks/>
          </p:cNvCxnSpPr>
          <p:nvPr/>
        </p:nvCxnSpPr>
        <p:spPr>
          <a:xfrm>
            <a:off x="3002093" y="3058510"/>
            <a:ext cx="4265810" cy="12375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779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92877" y="1310122"/>
            <a:ext cx="849791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На услугу «</a:t>
            </a:r>
            <a:r>
              <a:rPr lang="ru-RU" dirty="0"/>
              <a:t>Организация отдыха детей</a:t>
            </a:r>
            <a:br>
              <a:rPr lang="ru-RU" dirty="0"/>
            </a:br>
            <a:r>
              <a:rPr lang="ru-RU" dirty="0"/>
              <a:t>в каникулярное время» на ЕПГУ также</a:t>
            </a:r>
            <a:br>
              <a:rPr lang="ru-RU" dirty="0"/>
            </a:br>
            <a:r>
              <a:rPr lang="ru-RU" dirty="0"/>
              <a:t>можно перейти с Официального портала</a:t>
            </a:r>
            <a:br>
              <a:rPr lang="ru-RU" dirty="0"/>
            </a:br>
            <a:r>
              <a:rPr lang="ru-RU" dirty="0"/>
              <a:t>Екатеринбурга (</a:t>
            </a:r>
            <a:r>
              <a:rPr lang="ru-RU" dirty="0" err="1"/>
              <a:t>екатеринбург.рф</a:t>
            </a:r>
            <a:r>
              <a:rPr lang="ru-RU" dirty="0"/>
              <a:t>/жителям/</a:t>
            </a:r>
            <a:br>
              <a:rPr lang="ru-RU" dirty="0"/>
            </a:br>
            <a:r>
              <a:rPr lang="ru-RU" dirty="0"/>
              <a:t>образование/путевки на отдых</a:t>
            </a:r>
            <a:br>
              <a:rPr lang="ru-RU" dirty="0"/>
            </a:br>
            <a:r>
              <a:rPr lang="ru-RU" dirty="0"/>
              <a:t>и оздоровление детей</a:t>
            </a:r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168" y="1297506"/>
            <a:ext cx="3920866" cy="31688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89321" y="3700732"/>
            <a:ext cx="1267463" cy="5175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216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Прямая ссылка на услугу:</a:t>
            </a:r>
          </a:p>
          <a:p>
            <a:pPr marL="268288" indent="0"/>
            <a:r>
              <a:rPr lang="en-US" altLang="ru-RU" dirty="0">
                <a:hlinkClick r:id="rId3"/>
              </a:rPr>
              <a:t>https://www.gosuslugi.ru/600173/1</a:t>
            </a:r>
            <a:endParaRPr lang="ru-RU" altLang="ru-RU" dirty="0"/>
          </a:p>
          <a:p>
            <a:pPr marL="268288" indent="0"/>
            <a:endParaRPr lang="ru-RU" altLang="ru-RU" sz="700" dirty="0">
              <a:solidFill>
                <a:schemeClr val="tx1"/>
              </a:solidFill>
            </a:endParaRPr>
          </a:p>
          <a:p>
            <a:pPr marL="268288" indent="0"/>
            <a:endParaRPr lang="ru-RU" altLang="ru-RU" sz="800" dirty="0"/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Выбрать «Начать».</a:t>
            </a:r>
          </a:p>
          <a:p>
            <a:pPr marL="268288" indent="0"/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3934"/>
            <a:ext cx="6372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14116" r="20784" b="4039"/>
          <a:stretch/>
        </p:blipFill>
        <p:spPr>
          <a:xfrm>
            <a:off x="4592625" y="1241389"/>
            <a:ext cx="3649534" cy="324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3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047369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того, кто обращается за услугой 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52" y="1411516"/>
            <a:ext cx="5362132" cy="28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случае, если за услугой обращается представитель ребенка, то необходимо загрузить документ, подтверждающий полномочия представителя на подачу заявления от имени физического лица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21" y="1117914"/>
            <a:ext cx="3426595" cy="37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8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случае, если за услугой обращается родитель (законный представитель) ребенка, то данные будут загружены из Личного кабинета заявителя.</a:t>
            </a: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29" y="1187398"/>
            <a:ext cx="3254991" cy="36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9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Проверьте  свой номер телефона, электронную почту и адрес места жительства</a:t>
            </a: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5" y="1853080"/>
            <a:ext cx="2944014" cy="16732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87" y="1860662"/>
            <a:ext cx="2946397" cy="1689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72" y="2968543"/>
            <a:ext cx="2909538" cy="186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8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68288" indent="0"/>
            <a:r>
              <a:rPr lang="ru-RU" altLang="ru-RU" dirty="0"/>
              <a:t>Укажите сведения о ребенке (детях). Данные загружаются из Личного кабинета, в случае отсутствия данных о ребенке (детях), необходимо добавить их в Личном кабинете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3" y="2060444"/>
            <a:ext cx="3668824" cy="2718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91" y="1846730"/>
            <a:ext cx="2914925" cy="30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34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 выбора ребенка, данные которого указаны в Личном кабинете, на форме услуги предоставляется возможность проверки и редактирования данных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55" y="2089052"/>
            <a:ext cx="3663580" cy="22523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97" y="2089052"/>
            <a:ext cx="3786225" cy="22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30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31" y="1478865"/>
            <a:ext cx="6012701" cy="29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8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(весенние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44357" cy="3398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09.02.2026 до 23:59 16.02.2026 </a:t>
            </a:r>
            <a:r>
              <a:rPr lang="ru-RU" sz="1600" dirty="0"/>
              <a:t>– прием заявлений на отдых</a:t>
            </a:r>
            <a:br>
              <a:rPr lang="ru-RU" sz="1600" dirty="0"/>
            </a:br>
            <a:r>
              <a:rPr lang="ru-RU" sz="1600" dirty="0"/>
              <a:t>и оздоровление детей в загородных и городских лагерях (на базе образовательных организаций Екатеринбурга) в период весенних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19.02.2026 до 23:59 23.03.2026 </a:t>
            </a:r>
            <a:r>
              <a:rPr lang="ru-RU" sz="1600" dirty="0"/>
              <a:t>- прием заявлений на отдых</a:t>
            </a:r>
            <a:br>
              <a:rPr lang="ru-RU" sz="1600" dirty="0"/>
            </a:br>
            <a:r>
              <a:rPr lang="ru-RU" sz="1600" dirty="0"/>
              <a:t>и оздоровление детей в загородных и городских лагерях в период весенних каникул на свободные места.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0" indent="0"/>
            <a:endParaRPr lang="ru-RU" sz="16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2761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22" y="1328697"/>
            <a:ext cx="3474471" cy="3421154"/>
          </a:xfrm>
          <a:prstGeom prst="rect">
            <a:avLst/>
          </a:prstGeom>
        </p:spPr>
      </p:pic>
      <p:sp>
        <p:nvSpPr>
          <p:cNvPr id="6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ребенок имеет свидетельство о рождении иностранного государства, то необходимо загрузить нотариально заверенный электронный документ. 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8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52" y="1526876"/>
            <a:ext cx="3387875" cy="310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59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15" y="1117914"/>
            <a:ext cx="2931269" cy="2116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51" y="2930385"/>
            <a:ext cx="3186128" cy="1537420"/>
          </a:xfrm>
          <a:prstGeom prst="rect">
            <a:avLst/>
          </a:prstGeom>
        </p:spPr>
      </p:pic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случает если адрес места жительства ребенка совпадает с адресом места жительства заявителя, то необходимо сделать об этом отметку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44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7" y="2384081"/>
            <a:ext cx="4270074" cy="2095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23" y="1342838"/>
            <a:ext cx="3975653" cy="208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79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 если было указано, что фамилии у ребенка и заявителя разные, необходимо указать причину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396" y="1268083"/>
            <a:ext cx="3561788" cy="29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93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 установления отцовства над ребенком, необходимо указать реквизиты документа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70" y="1392740"/>
            <a:ext cx="3903946" cy="29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40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646158" y="1242205"/>
            <a:ext cx="8056407" cy="1526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у ребенка и заявителя разные фамилии по причине заключения брака, то необходимо указать где зарегистрирован брак.</a:t>
            </a:r>
          </a:p>
          <a:p>
            <a:pPr marL="268288" indent="0"/>
            <a:r>
              <a:rPr lang="ru-RU" altLang="ru-RU" dirty="0"/>
              <a:t>В случае регистрации брака на территории иностранного государства, необходимо указать реквизиты документа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39" y="2530598"/>
            <a:ext cx="3628877" cy="1745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9" y="2530598"/>
            <a:ext cx="2863226" cy="20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3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149168" y="1233579"/>
            <a:ext cx="2970921" cy="3631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у ребенка и заявителя разные фамилии по причине расторжения брака, то необходимо указать где расторгнут брак.</a:t>
            </a:r>
          </a:p>
          <a:p>
            <a:pPr marL="268288" indent="0"/>
            <a:r>
              <a:rPr lang="ru-RU" altLang="ru-RU" dirty="0"/>
              <a:t>В случае расторжения брака на территории иностранного государства, необходимо указать реквизиты свидетельства и загрузить документ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13" y="1117914"/>
            <a:ext cx="2951619" cy="14057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19" y="1700221"/>
            <a:ext cx="2497415" cy="18327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363" y="2616585"/>
            <a:ext cx="2339669" cy="23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66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3631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у ребенка и заявителя разные фамилии по причине изменения, то необходимо выбрать кто изменил фамилию и указать реквизиты документа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1" y="2051369"/>
            <a:ext cx="3470544" cy="1918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24" y="1961670"/>
            <a:ext cx="2779142" cy="20083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26" y="2706944"/>
            <a:ext cx="2884814" cy="21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26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902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связи с использованием региональной системы, при выборе категории, к которой относится ребенок, необходимо в поле поиска указать значение «Екатеринбург»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2" y="2406364"/>
            <a:ext cx="3402796" cy="17647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62" y="1973636"/>
            <a:ext cx="3162471" cy="27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(летние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20544" y="1172914"/>
            <a:ext cx="8302911" cy="38326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indent="0" algn="ctr"/>
            <a:r>
              <a:rPr lang="ru-RU" sz="1600" b="1" dirty="0"/>
              <a:t>В загородные лагеря:</a:t>
            </a:r>
          </a:p>
          <a:p>
            <a:pPr marL="0" indent="0" algn="ctr"/>
            <a:endParaRPr lang="ru-RU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02.03.2026 до 23:59 09.03.2026 </a:t>
            </a:r>
            <a:r>
              <a:rPr lang="ru-RU" sz="1600" dirty="0"/>
              <a:t>– прием заявлений на отдых</a:t>
            </a:r>
            <a:br>
              <a:rPr lang="ru-RU" sz="1600" dirty="0"/>
            </a:br>
            <a:r>
              <a:rPr lang="ru-RU" sz="1600" dirty="0"/>
              <a:t>и оздоровление детей в загородных лагерях в период летних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12.03.2026 </a:t>
            </a:r>
            <a:r>
              <a:rPr lang="ru-RU" sz="1600" dirty="0"/>
              <a:t>- прием заявлений на отдых и оздоровление детей в загородных лагерях в период летних каникул на свободные места;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0" indent="0" algn="ctr"/>
            <a:r>
              <a:rPr lang="ru-RU" sz="1600" dirty="0"/>
              <a:t>В городские лагеря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16.03.2026 до 23:59 23.03.2026 </a:t>
            </a:r>
            <a:r>
              <a:rPr lang="ru-RU" sz="1600" dirty="0"/>
              <a:t>– прием заявлений на отдых</a:t>
            </a:r>
            <a:br>
              <a:rPr lang="ru-RU" sz="1600" dirty="0"/>
            </a:br>
            <a:r>
              <a:rPr lang="ru-RU" sz="1600" dirty="0"/>
              <a:t>и оздоровление детей в городских лагерях в период летних каникул;</a:t>
            </a:r>
            <a:endParaRPr lang="en-US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26.03.2026 </a:t>
            </a:r>
            <a:r>
              <a:rPr lang="ru-RU" sz="1600" dirty="0"/>
              <a:t>- прием заявлений на отдых и оздоровление детей</a:t>
            </a:r>
            <a:br>
              <a:rPr lang="ru-RU" sz="1600" dirty="0"/>
            </a:br>
            <a:r>
              <a:rPr lang="ru-RU" sz="1600" dirty="0"/>
              <a:t>в городских лагерях в период летних каникул на свободные места.</a:t>
            </a:r>
          </a:p>
          <a:p>
            <a:pPr marL="0" indent="0"/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2174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4672C5-E089-4D00-A5D9-54A1D48BEB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93" t="13333" r="33621" b="7653"/>
          <a:stretch/>
        </p:blipFill>
        <p:spPr>
          <a:xfrm>
            <a:off x="4966137" y="1151001"/>
            <a:ext cx="2758797" cy="3762780"/>
          </a:xfrm>
          <a:prstGeom prst="rect">
            <a:avLst/>
          </a:prstGeom>
        </p:spPr>
      </p:pic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4085678" cy="3434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268288" indent="0"/>
            <a:endParaRPr lang="en-US" altLang="ru-RU" dirty="0"/>
          </a:p>
          <a:p>
            <a:pPr marL="268288" indent="0"/>
            <a:r>
              <a:rPr lang="ru-RU" altLang="ru-RU" dirty="0"/>
              <a:t>В случае подачи заявления на предоставление субсидированной путевки </a:t>
            </a:r>
            <a:br>
              <a:rPr lang="ru-RU" altLang="ru-RU" dirty="0"/>
            </a:br>
            <a:r>
              <a:rPr lang="ru-RU" altLang="ru-RU" dirty="0"/>
              <a:t>(на нее претендуют все категории детей) необходимо выбрать категорию </a:t>
            </a:r>
            <a:br>
              <a:rPr lang="ru-RU" altLang="ru-RU" dirty="0"/>
            </a:br>
            <a:r>
              <a:rPr lang="ru-RU" altLang="ru-RU" dirty="0"/>
              <a:t>«Без льгот (по оплате) </a:t>
            </a:r>
            <a:br>
              <a:rPr lang="ru-RU" altLang="ru-RU" dirty="0"/>
            </a:br>
            <a:r>
              <a:rPr lang="ru-RU" altLang="ru-RU" dirty="0"/>
              <a:t>(субсидированная путевка (90%) для детей в возрасте с 6 лет 6 месяцев до 18 лет, проживающих постоянно или временно на территории муниципального образования «город Екатеринбург» или получающих общее образование в образовательных организациях города Екатеринбурга)».</a:t>
            </a:r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В случае отсутствия льгот, позволяющих получить путевки во внеочередном или первоочередном порядке, необходимо выбрать значение «Без льгот (по очереди)».</a:t>
            </a:r>
          </a:p>
          <a:p>
            <a:pPr marL="268288" indent="0"/>
            <a:r>
              <a:rPr lang="ru-RU" altLang="ru-RU" dirty="0"/>
              <a:t> </a:t>
            </a:r>
          </a:p>
          <a:p>
            <a:pPr marL="268288" indent="0"/>
            <a:r>
              <a:rPr lang="ru-RU" altLang="ru-RU" dirty="0"/>
              <a:t>В случае наличия льгот – выбрать необходимую льготу из предложенного списка. </a:t>
            </a:r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В случае подачи заявления на предоставление путевки за полную стоимость, необходимо выбрать соответствующее значение «Без льгот (полная стоимость путевки)».</a:t>
            </a:r>
          </a:p>
          <a:p>
            <a:pPr marL="268288" indent="0"/>
            <a:endParaRPr lang="ru-RU" altLang="ru-RU" dirty="0"/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36542" y="2383691"/>
            <a:ext cx="2507258" cy="3358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0B733473-FEDE-4AC4-83FA-6D16C2718601}"/>
              </a:ext>
            </a:extLst>
          </p:cNvPr>
          <p:cNvCxnSpPr>
            <a:cxnSpLocks/>
          </p:cNvCxnSpPr>
          <p:nvPr/>
        </p:nvCxnSpPr>
        <p:spPr>
          <a:xfrm>
            <a:off x="4129411" y="2522535"/>
            <a:ext cx="72599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83B84F0-C748-4C91-B87A-D7EA231CC220}"/>
              </a:ext>
            </a:extLst>
          </p:cNvPr>
          <p:cNvCxnSpPr>
            <a:cxnSpLocks/>
          </p:cNvCxnSpPr>
          <p:nvPr/>
        </p:nvCxnSpPr>
        <p:spPr>
          <a:xfrm flipV="1">
            <a:off x="4129411" y="2719552"/>
            <a:ext cx="725997" cy="674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356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902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Для выбора организации отдыха и оздоровления, необходимо в поле «Организация» ввести название организации, выбрать из списка организацию (</a:t>
            </a:r>
            <a:r>
              <a:rPr lang="ru-RU" altLang="ru-RU" b="1" dirty="0" err="1"/>
              <a:t>ДепОбр</a:t>
            </a:r>
            <a:r>
              <a:rPr lang="ru-RU" altLang="ru-RU" b="1" dirty="0"/>
              <a:t> АГ Екатеринбурга </a:t>
            </a:r>
            <a:r>
              <a:rPr lang="ru-RU" altLang="ru-RU" dirty="0"/>
              <a:t>– название организации) и период отдыха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E6FBEF-6E2E-4EF8-A625-4057967412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23" t="28046" r="33535" b="39157"/>
          <a:stretch/>
        </p:blipFill>
        <p:spPr>
          <a:xfrm>
            <a:off x="880709" y="2375015"/>
            <a:ext cx="3289271" cy="188209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ECBAD36-A3DB-4C23-B605-906C37E5C04A}"/>
              </a:ext>
            </a:extLst>
          </p:cNvPr>
          <p:cNvSpPr/>
          <p:nvPr/>
        </p:nvSpPr>
        <p:spPr>
          <a:xfrm>
            <a:off x="1056289" y="2971038"/>
            <a:ext cx="2851403" cy="43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DAE14D-C790-4100-88BB-0205064ED6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34" t="28046" r="33621" b="22146"/>
          <a:stretch/>
        </p:blipFill>
        <p:spPr>
          <a:xfrm>
            <a:off x="4625018" y="2124404"/>
            <a:ext cx="3003331" cy="25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40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424" y="1375862"/>
            <a:ext cx="8659772" cy="769500"/>
          </a:xfrm>
        </p:spPr>
        <p:txBody>
          <a:bodyPr>
            <a:normAutofit lnSpcReduction="10000"/>
          </a:bodyPr>
          <a:lstStyle/>
          <a:p>
            <a:pPr indent="-7938"/>
            <a:r>
              <a:rPr lang="ru-RU" dirty="0"/>
              <a:t>В случае если ранее в заявлении была выбрана льготная категория, то при необходимости в предоставлении оригиналов документов, в личный кабинет заявителя поступит уведомление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34" y="2143012"/>
            <a:ext cx="3756624" cy="26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67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154396"/>
            <a:ext cx="4977923" cy="1624176"/>
          </a:xfrm>
        </p:spPr>
        <p:txBody>
          <a:bodyPr>
            <a:normAutofit/>
          </a:bodyPr>
          <a:lstStyle/>
          <a:p>
            <a:pPr indent="-7938"/>
            <a:r>
              <a:rPr lang="ru-RU" dirty="0"/>
              <a:t>Для выбора места получения результата предоставления услуги необходимо </a:t>
            </a:r>
            <a:r>
              <a:rPr lang="ru-RU" altLang="ru-RU" dirty="0"/>
              <a:t>в поле поиска указать значение «Екатеринбург»</a:t>
            </a:r>
            <a:br>
              <a:rPr lang="ru-RU" altLang="ru-RU" dirty="0"/>
            </a:br>
            <a:r>
              <a:rPr lang="ru-RU" altLang="ru-RU" dirty="0"/>
              <a:t>и выбрать «Администрация города Екатеринбурга»</a:t>
            </a:r>
          </a:p>
          <a:p>
            <a:pPr indent="-7938"/>
            <a:r>
              <a:rPr lang="ru-RU" dirty="0"/>
              <a:t>                                                                                          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1E0B8E-23DC-4A82-8981-433AB4E942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61" r="35086" b="35479"/>
          <a:stretch/>
        </p:blipFill>
        <p:spPr>
          <a:xfrm>
            <a:off x="189236" y="2778572"/>
            <a:ext cx="4788686" cy="21685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3FFE82-53FC-4B1C-8DA4-2D2B08FF0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151" y="3038703"/>
            <a:ext cx="3239764" cy="18275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0E175F-15B4-4F11-8F23-4FBD2D683FE8}"/>
              </a:ext>
            </a:extLst>
          </p:cNvPr>
          <p:cNvSpPr txBox="1"/>
          <p:nvPr/>
        </p:nvSpPr>
        <p:spPr>
          <a:xfrm>
            <a:off x="5019397" y="950822"/>
            <a:ext cx="412460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C1466"/>
                </a:solidFill>
                <a:latin typeface="Montserrat SemiBold"/>
                <a:sym typeface="Montserrat SemiBold"/>
              </a:rPr>
              <a:t>Электронный результат будет направлен в ваш личный кабинет</a:t>
            </a:r>
            <a:br>
              <a:rPr lang="ru-RU" dirty="0">
                <a:solidFill>
                  <a:srgbClr val="1C1466"/>
                </a:solidFill>
                <a:latin typeface="Montserrat SemiBold"/>
                <a:sym typeface="Montserrat SemiBold"/>
              </a:rPr>
            </a:br>
            <a:r>
              <a:rPr lang="ru-RU" dirty="0">
                <a:solidFill>
                  <a:srgbClr val="1C1466"/>
                </a:solidFill>
                <a:latin typeface="Montserrat SemiBold"/>
                <a:sym typeface="Montserrat SemiBold"/>
              </a:rPr>
              <a:t>на ЕПГУ.</a:t>
            </a:r>
          </a:p>
          <a:p>
            <a:r>
              <a:rPr lang="ru-RU" dirty="0">
                <a:solidFill>
                  <a:srgbClr val="1C1466"/>
                </a:solidFill>
                <a:latin typeface="Montserrat SemiBold"/>
                <a:sym typeface="Montserrat SemiBold"/>
              </a:rPr>
              <a:t>При необходимости получения результата на бумажном носителе необходимо поставить «галочку»</a:t>
            </a:r>
            <a:br>
              <a:rPr lang="ru-RU" dirty="0">
                <a:solidFill>
                  <a:srgbClr val="1C1466"/>
                </a:solidFill>
                <a:latin typeface="Montserrat SemiBold"/>
                <a:sym typeface="Montserrat SemiBold"/>
              </a:rPr>
            </a:br>
            <a:r>
              <a:rPr lang="ru-RU" dirty="0">
                <a:solidFill>
                  <a:srgbClr val="1C1466"/>
                </a:solidFill>
                <a:latin typeface="Montserrat SemiBold"/>
                <a:sym typeface="Montserrat SemiBold"/>
              </a:rPr>
              <a:t>в соответствующее поле.</a:t>
            </a:r>
          </a:p>
          <a:p>
            <a:r>
              <a:rPr lang="ru-RU" dirty="0">
                <a:solidFill>
                  <a:srgbClr val="1C1466"/>
                </a:solidFill>
                <a:latin typeface="Montserrat SemiBold"/>
                <a:sym typeface="Montserrat SemiBold"/>
              </a:rPr>
              <a:t>Для отправки заявления нажать кнопку «Отправить заявление».</a:t>
            </a:r>
          </a:p>
        </p:txBody>
      </p:sp>
    </p:spTree>
    <p:extLst>
      <p:ext uri="{BB962C8B-B14F-4D97-AF65-F5344CB8AC3E}">
        <p14:creationId xmlns:p14="http://schemas.microsoft.com/office/powerpoint/2010/main" val="45191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(осенние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14.09.2026 до 23:59 21.09.2026 </a:t>
            </a:r>
            <a:r>
              <a:rPr lang="ru-RU" sz="1600" dirty="0"/>
              <a:t>– прием заявлений на отдых</a:t>
            </a:r>
            <a:br>
              <a:rPr lang="ru-RU" sz="1600" dirty="0"/>
            </a:br>
            <a:r>
              <a:rPr lang="ru-RU" sz="1600" dirty="0"/>
              <a:t>и оздоровление детей в загородных и городских лагерях в период осенних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24.09.2026 </a:t>
            </a:r>
            <a:r>
              <a:rPr lang="ru-RU" sz="1600" dirty="0"/>
              <a:t>- прием заявлений на отдых и оздоровление детей в загородных и городских лагерях в период осенних каникул</a:t>
            </a:r>
            <a:br>
              <a:rPr lang="ru-RU" sz="1600" dirty="0"/>
            </a:br>
            <a:r>
              <a:rPr lang="ru-RU" sz="1600" dirty="0"/>
              <a:t>на свободные места.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693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(зимние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09.11.2026 до 23:59 16.11.2026 </a:t>
            </a:r>
            <a:r>
              <a:rPr lang="ru-RU" sz="1600" dirty="0"/>
              <a:t>– прием заявлений на отдых</a:t>
            </a:r>
            <a:br>
              <a:rPr lang="ru-RU" sz="1600" dirty="0"/>
            </a:br>
            <a:r>
              <a:rPr lang="ru-RU" sz="1600" dirty="0"/>
              <a:t>и оздоровление детей в загородных и городских лагерях в период зимних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19.11.2026 </a:t>
            </a:r>
            <a:r>
              <a:rPr lang="ru-RU" sz="1600" dirty="0"/>
              <a:t>- прием заявлений на отдых и оздоровление детей</a:t>
            </a:r>
            <a:br>
              <a:rPr lang="ru-RU" sz="1600" dirty="0"/>
            </a:br>
            <a:r>
              <a:rPr lang="ru-RU" sz="1600" dirty="0"/>
              <a:t>в загородных и городских лагерях в период зимних каникул</a:t>
            </a:r>
            <a:br>
              <a:rPr lang="ru-RU" sz="1600" dirty="0"/>
            </a:br>
            <a:r>
              <a:rPr lang="ru-RU" sz="1600" dirty="0"/>
              <a:t>на свободные места.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992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570640"/>
            <a:ext cx="6302231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документы необходимы для заполнения заявления:</a:t>
            </a:r>
            <a:endParaRPr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паспорт родителя (законного представителя) ребенка;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свидетельство о рождении ребенка (с 14 лет - паспорт гражданина Российской Федерации);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 о регистрации ребенка по месту жительства или пребывания;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первоочередное и преимущественное право предоставления путевки в организацию отдыха и оздоровления (при наличии права);</a:t>
            </a:r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право льготы по оплате за путевку (при наличии права).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770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8645" y="808530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нет регистрации на</a:t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Едином портале государственных и муниципальных услуг (ЕПГУ) </a:t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(нет учетной записи)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20544" y="2323751"/>
            <a:ext cx="8302911" cy="1975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algn="ctr">
              <a:buClr>
                <a:schemeClr val="accent3"/>
              </a:buClr>
              <a:defRPr/>
            </a:pPr>
            <a:r>
              <a:rPr lang="ru-RU" sz="1600" dirty="0"/>
              <a:t>Если родитель не был зарегистрирован на ЕПГУ (не получал, не подтверждал учетную запись), то можно подойти в отделения</a:t>
            </a:r>
          </a:p>
          <a:p>
            <a:pPr marL="88900" indent="0" algn="ctr">
              <a:buClr>
                <a:schemeClr val="accent3"/>
              </a:buClr>
              <a:defRPr/>
            </a:pPr>
            <a:r>
              <a:rPr lang="ru-RU" sz="1600" b="1" dirty="0"/>
              <a:t>ГБУ СО МФЦ, </a:t>
            </a:r>
            <a:r>
              <a:rPr lang="ru-RU" sz="1600" dirty="0"/>
              <a:t>и вместе с консультантами в зоне общественного доступа заполнить необходимые данные для регистрации на ЕПГУ, и получить подтверждение учетной записи.</a:t>
            </a:r>
          </a:p>
          <a:p>
            <a:pPr marL="109728" algn="just">
              <a:defRPr/>
            </a:pPr>
            <a:r>
              <a:rPr lang="ru-RU" dirty="0"/>
              <a:t> 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6071" y="1269169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eaLnBrk="1" hangingPunct="1"/>
            <a:r>
              <a:rPr lang="ru-RU" altLang="ru-RU" dirty="0"/>
              <a:t>В адресной строке набрать </a:t>
            </a:r>
            <a:r>
              <a:rPr lang="en-US" altLang="ru-RU" dirty="0">
                <a:hlinkClick r:id="rId3"/>
              </a:rPr>
              <a:t>www.gosuslugi.ru</a:t>
            </a:r>
            <a:endParaRPr lang="en-US" altLang="ru-RU" dirty="0"/>
          </a:p>
          <a:p>
            <a:pPr indent="-368300" eaLnBrk="1" hangingPunct="1"/>
            <a:r>
              <a:rPr lang="ru-RU" altLang="ru-RU" dirty="0"/>
              <a:t>Нажать кнопку «Войти»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45" y="1844618"/>
            <a:ext cx="5327809" cy="2454278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100E071D-CFD7-4581-AC9B-30B7A91CFDA2}"/>
              </a:ext>
            </a:extLst>
          </p:cNvPr>
          <p:cNvCxnSpPr/>
          <p:nvPr/>
        </p:nvCxnSpPr>
        <p:spPr>
          <a:xfrm>
            <a:off x="2837793" y="1710559"/>
            <a:ext cx="4595648" cy="31531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99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56697" y="1172917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68300"/>
            <a:r>
              <a:rPr lang="ru-RU" altLang="ru-RU" dirty="0"/>
              <a:t>Ввести логин, пароль и нажать кнопку «Войти».</a:t>
            </a:r>
          </a:p>
          <a:p>
            <a:pPr marL="88900" indent="0"/>
            <a:r>
              <a:rPr lang="ru-RU" altLang="ru-RU" dirty="0"/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1379579" y="2300680"/>
            <a:ext cx="1900777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4009570" y="2300681"/>
            <a:ext cx="1888864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346973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1C1466"/>
      </a:dk1>
      <a:lt1>
        <a:srgbClr val="FFFFFF"/>
      </a:lt1>
      <a:dk2>
        <a:srgbClr val="443E3D"/>
      </a:dk2>
      <a:lt2>
        <a:srgbClr val="D3AAFF"/>
      </a:lt2>
      <a:accent1>
        <a:srgbClr val="443E3D"/>
      </a:accent1>
      <a:accent2>
        <a:srgbClr val="AF71FF"/>
      </a:accent2>
      <a:accent3>
        <a:srgbClr val="EAC96C"/>
      </a:accent3>
      <a:accent4>
        <a:srgbClr val="999999"/>
      </a:accent4>
      <a:accent5>
        <a:srgbClr val="FF7D50"/>
      </a:accent5>
      <a:accent6>
        <a:srgbClr val="FFE38D"/>
      </a:accent6>
      <a:hlink>
        <a:srgbClr val="4A86E8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13022</TotalTime>
  <Words>1406</Words>
  <Application>Microsoft Office PowerPoint</Application>
  <PresentationFormat>Экран (16:9)</PresentationFormat>
  <Paragraphs>140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Georgia</vt:lpstr>
      <vt:lpstr>Arial</vt:lpstr>
      <vt:lpstr>Montserrat</vt:lpstr>
      <vt:lpstr>Montserrat SemiBold</vt:lpstr>
      <vt:lpstr>PT Serif</vt:lpstr>
      <vt:lpstr>Gameday</vt:lpstr>
      <vt:lpstr>            Предоставление муниципальной услуги  «Организация отдыха и оздоровления детей в каникулярное время»  с использованием федеральной портальной формы на Едином портале государственных и муниципальных услуг (функций) </vt:lpstr>
      <vt:lpstr>Когда подавать заявление (весенние каникулы):</vt:lpstr>
      <vt:lpstr>Когда подавать заявление (летние каникулы):</vt:lpstr>
      <vt:lpstr>Когда подавать заявление (осенние каникулы):</vt:lpstr>
      <vt:lpstr>Когда подавать заявление (зимние каникулы):</vt:lpstr>
      <vt:lpstr>Какие документы необходимы для заполнения заявления:</vt:lpstr>
      <vt:lpstr>Если нет регистрации на Едином портале государственных и муниципальных услуг (ЕПГУ)  (нет учетной записи)</vt:lpstr>
      <vt:lpstr>Как получить услугу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заявлений о предоставлении услуги «Зачисление в образовательное учреждение» с использованием Единого портала государственных и муниципальных услуг</dc:title>
  <dc:creator>Обухова Кристина Викторовна</dc:creator>
  <cp:lastModifiedBy>Суслова Алиса Андреевна</cp:lastModifiedBy>
  <cp:revision>168</cp:revision>
  <dcterms:modified xsi:type="dcterms:W3CDTF">2026-02-05T06:57:37Z</dcterms:modified>
</cp:coreProperties>
</file>